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87E4CB9-8557-403D-96B2-F42958313230}">
  <a:tblStyle styleId="{087E4CB9-8557-403D-96B2-F42958313230}"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alew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wrap="square"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14" name="Shape 14"/>
          <p:cNvSpPr txBox="1"/>
          <p:nvPr>
            <p:ph idx="1" type="subTitle"/>
          </p:nvPr>
        </p:nvSpPr>
        <p:spPr>
          <a:xfrm>
            <a:off x="2390267" y="3238450"/>
            <a:ext cx="6331500" cy="1241700"/>
          </a:xfrm>
          <a:prstGeom prst="rect">
            <a:avLst/>
          </a:prstGeom>
        </p:spPr>
        <p:txBody>
          <a:bodyPr anchorCtr="0" anchor="b" bIns="91425" lIns="91425" rIns="91425" wrap="square"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15" name="Shape 1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wrap="square" tIns="91425"/>
          <a:lstStyle>
            <a:lvl1pPr lvl="0" rtl="0" algn="ctr">
              <a:spcBef>
                <a:spcPts val="0"/>
              </a:spcBef>
              <a:buClr>
                <a:schemeClr val="dk1"/>
              </a:buClr>
              <a:buSzPct val="100000"/>
              <a:buFont typeface="Lato"/>
              <a:defRPr sz="9600">
                <a:solidFill>
                  <a:schemeClr val="dk1"/>
                </a:solidFill>
                <a:latin typeface="Lato"/>
                <a:ea typeface="Lato"/>
                <a:cs typeface="Lato"/>
                <a:sym typeface="Lato"/>
              </a:defRPr>
            </a:lvl1pPr>
            <a:lvl2pPr lvl="1" rtl="0" algn="ctr">
              <a:spcBef>
                <a:spcPts val="0"/>
              </a:spcBef>
              <a:buClr>
                <a:schemeClr val="dk1"/>
              </a:buClr>
              <a:buSzPct val="100000"/>
              <a:buFont typeface="Lato"/>
              <a:defRPr sz="9600">
                <a:solidFill>
                  <a:schemeClr val="dk1"/>
                </a:solidFill>
                <a:latin typeface="Lato"/>
                <a:ea typeface="Lato"/>
                <a:cs typeface="Lato"/>
                <a:sym typeface="Lato"/>
              </a:defRPr>
            </a:lvl2pPr>
            <a:lvl3pPr lvl="2" rtl="0" algn="ctr">
              <a:spcBef>
                <a:spcPts val="0"/>
              </a:spcBef>
              <a:buClr>
                <a:schemeClr val="dk1"/>
              </a:buClr>
              <a:buSzPct val="100000"/>
              <a:buFont typeface="Lato"/>
              <a:defRPr sz="9600">
                <a:solidFill>
                  <a:schemeClr val="dk1"/>
                </a:solidFill>
                <a:latin typeface="Lato"/>
                <a:ea typeface="Lato"/>
                <a:cs typeface="Lato"/>
                <a:sym typeface="Lato"/>
              </a:defRPr>
            </a:lvl3pPr>
            <a:lvl4pPr lvl="3" rtl="0" algn="ctr">
              <a:spcBef>
                <a:spcPts val="0"/>
              </a:spcBef>
              <a:buClr>
                <a:schemeClr val="dk1"/>
              </a:buClr>
              <a:buSzPct val="100000"/>
              <a:buFont typeface="Lato"/>
              <a:defRPr sz="9600">
                <a:solidFill>
                  <a:schemeClr val="dk1"/>
                </a:solidFill>
                <a:latin typeface="Lato"/>
                <a:ea typeface="Lato"/>
                <a:cs typeface="Lato"/>
                <a:sym typeface="Lato"/>
              </a:defRPr>
            </a:lvl4pPr>
            <a:lvl5pPr lvl="4" rtl="0" algn="ctr">
              <a:spcBef>
                <a:spcPts val="0"/>
              </a:spcBef>
              <a:buClr>
                <a:schemeClr val="dk1"/>
              </a:buClr>
              <a:buSzPct val="100000"/>
              <a:buFont typeface="Lato"/>
              <a:defRPr sz="9600">
                <a:solidFill>
                  <a:schemeClr val="dk1"/>
                </a:solidFill>
                <a:latin typeface="Lato"/>
                <a:ea typeface="Lato"/>
                <a:cs typeface="Lato"/>
                <a:sym typeface="Lato"/>
              </a:defRPr>
            </a:lvl5pPr>
            <a:lvl6pPr lvl="5" rtl="0" algn="ctr">
              <a:spcBef>
                <a:spcPts val="0"/>
              </a:spcBef>
              <a:buClr>
                <a:schemeClr val="dk1"/>
              </a:buClr>
              <a:buSzPct val="100000"/>
              <a:buFont typeface="Lato"/>
              <a:defRPr sz="9600">
                <a:solidFill>
                  <a:schemeClr val="dk1"/>
                </a:solidFill>
                <a:latin typeface="Lato"/>
                <a:ea typeface="Lato"/>
                <a:cs typeface="Lato"/>
                <a:sym typeface="Lato"/>
              </a:defRPr>
            </a:lvl6pPr>
            <a:lvl7pPr lvl="6" rtl="0" algn="ctr">
              <a:spcBef>
                <a:spcPts val="0"/>
              </a:spcBef>
              <a:buClr>
                <a:schemeClr val="dk1"/>
              </a:buClr>
              <a:buSzPct val="100000"/>
              <a:buFont typeface="Lato"/>
              <a:defRPr sz="9600">
                <a:solidFill>
                  <a:schemeClr val="dk1"/>
                </a:solidFill>
                <a:latin typeface="Lato"/>
                <a:ea typeface="Lato"/>
                <a:cs typeface="Lato"/>
                <a:sym typeface="Lato"/>
              </a:defRPr>
            </a:lvl7pPr>
            <a:lvl8pPr lvl="7" rtl="0" algn="ctr">
              <a:spcBef>
                <a:spcPts val="0"/>
              </a:spcBef>
              <a:buClr>
                <a:schemeClr val="dk1"/>
              </a:buClr>
              <a:buSzPct val="100000"/>
              <a:buFont typeface="Lato"/>
              <a:defRPr sz="9600">
                <a:solidFill>
                  <a:schemeClr val="dk1"/>
                </a:solidFill>
                <a:latin typeface="Lato"/>
                <a:ea typeface="Lato"/>
                <a:cs typeface="Lato"/>
                <a:sym typeface="Lato"/>
              </a:defRPr>
            </a:lvl8pPr>
            <a:lvl9pPr lvl="8" rtl="0"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65" name="Shape 6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wrap="square" tIns="91425"/>
          <a:lstStyle>
            <a:lvl1pPr lvl="0" rtl="0" algn="ctr">
              <a:spcBef>
                <a:spcPts val="0"/>
              </a:spcBef>
              <a:buClr>
                <a:schemeClr val="lt1"/>
              </a:buClr>
              <a:buSzPct val="100000"/>
              <a:defRPr sz="4800">
                <a:solidFill>
                  <a:schemeClr val="lt1"/>
                </a:solidFill>
              </a:defRPr>
            </a:lvl1pPr>
            <a:lvl2pPr lvl="1" rtl="0" algn="ctr">
              <a:spcBef>
                <a:spcPts val="0"/>
              </a:spcBef>
              <a:buClr>
                <a:schemeClr val="lt1"/>
              </a:buClr>
              <a:buSzPct val="100000"/>
              <a:defRPr sz="4800">
                <a:solidFill>
                  <a:schemeClr val="lt1"/>
                </a:solidFill>
              </a:defRPr>
            </a:lvl2pPr>
            <a:lvl3pPr lvl="2" rtl="0" algn="ctr">
              <a:spcBef>
                <a:spcPts val="0"/>
              </a:spcBef>
              <a:buClr>
                <a:schemeClr val="lt1"/>
              </a:buClr>
              <a:buSzPct val="100000"/>
              <a:defRPr sz="4800">
                <a:solidFill>
                  <a:schemeClr val="lt1"/>
                </a:solidFill>
              </a:defRPr>
            </a:lvl3pPr>
            <a:lvl4pPr lvl="3" rtl="0" algn="ctr">
              <a:spcBef>
                <a:spcPts val="0"/>
              </a:spcBef>
              <a:buClr>
                <a:schemeClr val="lt1"/>
              </a:buClr>
              <a:buSzPct val="100000"/>
              <a:defRPr sz="4800">
                <a:solidFill>
                  <a:schemeClr val="lt1"/>
                </a:solidFill>
              </a:defRPr>
            </a:lvl4pPr>
            <a:lvl5pPr lvl="4" rtl="0" algn="ctr">
              <a:spcBef>
                <a:spcPts val="0"/>
              </a:spcBef>
              <a:buClr>
                <a:schemeClr val="lt1"/>
              </a:buClr>
              <a:buSzPct val="100000"/>
              <a:defRPr sz="4800">
                <a:solidFill>
                  <a:schemeClr val="lt1"/>
                </a:solidFill>
              </a:defRPr>
            </a:lvl5pPr>
            <a:lvl6pPr lvl="5" rtl="0" algn="ctr">
              <a:spcBef>
                <a:spcPts val="0"/>
              </a:spcBef>
              <a:buClr>
                <a:schemeClr val="lt1"/>
              </a:buClr>
              <a:buSzPct val="100000"/>
              <a:defRPr sz="4800">
                <a:solidFill>
                  <a:schemeClr val="lt1"/>
                </a:solidFill>
              </a:defRPr>
            </a:lvl6pPr>
            <a:lvl7pPr lvl="6" rtl="0" algn="ctr">
              <a:spcBef>
                <a:spcPts val="0"/>
              </a:spcBef>
              <a:buClr>
                <a:schemeClr val="lt1"/>
              </a:buClr>
              <a:buSzPct val="100000"/>
              <a:defRPr sz="4800">
                <a:solidFill>
                  <a:schemeClr val="lt1"/>
                </a:solidFill>
              </a:defRPr>
            </a:lvl7pPr>
            <a:lvl8pPr lvl="7" rtl="0" algn="ctr">
              <a:spcBef>
                <a:spcPts val="0"/>
              </a:spcBef>
              <a:buClr>
                <a:schemeClr val="lt1"/>
              </a:buClr>
              <a:buSzPct val="100000"/>
              <a:defRPr sz="4800">
                <a:solidFill>
                  <a:schemeClr val="lt1"/>
                </a:solidFill>
              </a:defRPr>
            </a:lvl8pPr>
            <a:lvl9pPr lvl="8" rtl="0" algn="ctr">
              <a:spcBef>
                <a:spcPts val="0"/>
              </a:spcBef>
              <a:buClr>
                <a:schemeClr val="lt1"/>
              </a:buClr>
              <a:buSzPct val="100000"/>
              <a:defRPr sz="4800">
                <a:solidFill>
                  <a:schemeClr val="lt1"/>
                </a:solidFill>
              </a:defRPr>
            </a:lvl9pPr>
          </a:lstStyle>
          <a:p/>
        </p:txBody>
      </p:sp>
      <p:sp>
        <p:nvSpPr>
          <p:cNvPr id="20" name="Shape 20"/>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 type="body"/>
          </p:nvPr>
        </p:nvSpPr>
        <p:spPr>
          <a:xfrm>
            <a:off x="2410112" y="1595776"/>
            <a:ext cx="6321600" cy="3002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1" type="body"/>
          </p:nvPr>
        </p:nvSpPr>
        <p:spPr>
          <a:xfrm>
            <a:off x="2400303" y="1602675"/>
            <a:ext cx="3071400" cy="3002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4" name="Shape 34"/>
          <p:cNvSpPr txBox="1"/>
          <p:nvPr>
            <p:ph idx="2" type="body"/>
          </p:nvPr>
        </p:nvSpPr>
        <p:spPr>
          <a:xfrm>
            <a:off x="5650572" y="1602675"/>
            <a:ext cx="3071400" cy="3002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5" name="Shape 3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42" name="Shape 42"/>
          <p:cNvSpPr txBox="1"/>
          <p:nvPr>
            <p:ph idx="1" type="body"/>
          </p:nvPr>
        </p:nvSpPr>
        <p:spPr>
          <a:xfrm>
            <a:off x="319500" y="1846804"/>
            <a:ext cx="2808000" cy="28062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43" name="Shape 43"/>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rgbClr val="353535"/>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1"/>
            <a:ext cx="6244200" cy="3835500"/>
          </a:xfrm>
          <a:prstGeom prst="rect">
            <a:avLst/>
          </a:prstGeom>
        </p:spPr>
        <p:txBody>
          <a:bodyPr anchorCtr="0" anchor="ctr" bIns="91425" lIns="91425" rIns="91425" wrap="square"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wrap="square" tIns="91425"/>
          <a:lstStyle>
            <a:lvl1pPr lvl="0" rtl="0" algn="ctr">
              <a:spcBef>
                <a:spcPts val="0"/>
              </a:spcBef>
              <a:buClr>
                <a:schemeClr val="dk1"/>
              </a:buClr>
              <a:buSzPct val="100000"/>
              <a:defRPr sz="3600">
                <a:solidFill>
                  <a:schemeClr val="dk1"/>
                </a:solidFill>
              </a:defRPr>
            </a:lvl1pPr>
            <a:lvl2pPr lvl="1" rtl="0" algn="ctr">
              <a:spcBef>
                <a:spcPts val="0"/>
              </a:spcBef>
              <a:buClr>
                <a:schemeClr val="dk1"/>
              </a:buClr>
              <a:buSzPct val="100000"/>
              <a:defRPr sz="3600">
                <a:solidFill>
                  <a:schemeClr val="dk1"/>
                </a:solidFill>
              </a:defRPr>
            </a:lvl2pPr>
            <a:lvl3pPr lvl="2" rtl="0" algn="ctr">
              <a:spcBef>
                <a:spcPts val="0"/>
              </a:spcBef>
              <a:buClr>
                <a:schemeClr val="dk1"/>
              </a:buClr>
              <a:buSzPct val="100000"/>
              <a:defRPr sz="3600">
                <a:solidFill>
                  <a:schemeClr val="dk1"/>
                </a:solidFill>
              </a:defRPr>
            </a:lvl3pPr>
            <a:lvl4pPr lvl="3" rtl="0" algn="ctr">
              <a:spcBef>
                <a:spcPts val="0"/>
              </a:spcBef>
              <a:buClr>
                <a:schemeClr val="dk1"/>
              </a:buClr>
              <a:buSzPct val="100000"/>
              <a:defRPr sz="3600">
                <a:solidFill>
                  <a:schemeClr val="dk1"/>
                </a:solidFill>
              </a:defRPr>
            </a:lvl4pPr>
            <a:lvl5pPr lvl="4" rtl="0" algn="ctr">
              <a:spcBef>
                <a:spcPts val="0"/>
              </a:spcBef>
              <a:buClr>
                <a:schemeClr val="dk1"/>
              </a:buClr>
              <a:buSzPct val="100000"/>
              <a:defRPr sz="3600">
                <a:solidFill>
                  <a:schemeClr val="dk1"/>
                </a:solidFill>
              </a:defRPr>
            </a:lvl5pPr>
            <a:lvl6pPr lvl="5" rtl="0" algn="ctr">
              <a:spcBef>
                <a:spcPts val="0"/>
              </a:spcBef>
              <a:buClr>
                <a:schemeClr val="dk1"/>
              </a:buClr>
              <a:buSzPct val="100000"/>
              <a:defRPr sz="3600">
                <a:solidFill>
                  <a:schemeClr val="dk1"/>
                </a:solidFill>
              </a:defRPr>
            </a:lvl6pPr>
            <a:lvl7pPr lvl="6" rtl="0" algn="ctr">
              <a:spcBef>
                <a:spcPts val="0"/>
              </a:spcBef>
              <a:buClr>
                <a:schemeClr val="dk1"/>
              </a:buClr>
              <a:buSzPct val="100000"/>
              <a:defRPr sz="3600">
                <a:solidFill>
                  <a:schemeClr val="dk1"/>
                </a:solidFill>
              </a:defRPr>
            </a:lvl7pPr>
            <a:lvl8pPr lvl="7" rtl="0" algn="ctr">
              <a:spcBef>
                <a:spcPts val="0"/>
              </a:spcBef>
              <a:buClr>
                <a:schemeClr val="dk1"/>
              </a:buClr>
              <a:buSzPct val="100000"/>
              <a:defRPr sz="3600">
                <a:solidFill>
                  <a:schemeClr val="dk1"/>
                </a:solidFill>
              </a:defRPr>
            </a:lvl8pPr>
            <a:lvl9pPr lvl="8" rtl="0" algn="ctr">
              <a:spcBef>
                <a:spcPts val="0"/>
              </a:spcBef>
              <a:buClr>
                <a:schemeClr val="dk1"/>
              </a:buClr>
              <a:buSzPct val="100000"/>
              <a:defRPr sz="3600">
                <a:solidFill>
                  <a:schemeClr val="dk1"/>
                </a:solidFill>
              </a:defRPr>
            </a:lvl9pPr>
          </a:lstStyle>
          <a:p/>
        </p:txBody>
      </p:sp>
      <p:sp>
        <p:nvSpPr>
          <p:cNvPr id="52" name="Shape 52"/>
          <p:cNvSpPr txBox="1"/>
          <p:nvPr>
            <p:ph idx="1" type="subTitle"/>
          </p:nvPr>
        </p:nvSpPr>
        <p:spPr>
          <a:xfrm>
            <a:off x="265500" y="2735371"/>
            <a:ext cx="4045200" cy="13455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54" name="Shape 54"/>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59" name="Shape 59"/>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wrap="square" tIns="91425"/>
          <a:lstStyle>
            <a:lvl1pPr lvl="0" rt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6"/>
            <a:ext cx="6321600" cy="3002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hyperlink" Target="http://www.youtube.com/watch?v=39fZgjDGHeM" TargetMode="External"/><Relationship Id="rId7"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2000"/>
          </a:xfrm>
          <a:prstGeom prst="rect">
            <a:avLst/>
          </a:prstGeom>
        </p:spPr>
        <p:txBody>
          <a:bodyPr anchorCtr="0" anchor="t" bIns="91425" lIns="91425" rIns="91425" wrap="square" tIns="91425">
            <a:noAutofit/>
          </a:bodyPr>
          <a:lstStyle/>
          <a:p>
            <a:pPr lvl="0">
              <a:spcBef>
                <a:spcPts val="0"/>
              </a:spcBef>
              <a:buNone/>
            </a:pPr>
            <a:r>
              <a:rPr lang="en"/>
              <a:t>ELL Paraeducator </a:t>
            </a:r>
          </a:p>
          <a:p>
            <a:pPr lvl="0">
              <a:spcBef>
                <a:spcPts val="0"/>
              </a:spcBef>
              <a:buNone/>
            </a:pPr>
            <a:r>
              <a:rPr lang="en"/>
              <a:t>Staff Binder </a:t>
            </a:r>
          </a:p>
          <a:p>
            <a:pPr lvl="0" rtl="0">
              <a:spcBef>
                <a:spcPts val="0"/>
              </a:spcBef>
              <a:buNone/>
            </a:pPr>
            <a:r>
              <a:rPr b="0" lang="en" sz="2400"/>
              <a:t>Prepared for Diana Schroeder</a:t>
            </a:r>
          </a:p>
        </p:txBody>
      </p:sp>
      <p:sp>
        <p:nvSpPr>
          <p:cNvPr id="73" name="Shape 73"/>
          <p:cNvSpPr txBox="1"/>
          <p:nvPr>
            <p:ph idx="1" type="subTitle"/>
          </p:nvPr>
        </p:nvSpPr>
        <p:spPr>
          <a:xfrm>
            <a:off x="2390267" y="3238450"/>
            <a:ext cx="6331500" cy="1241700"/>
          </a:xfrm>
          <a:prstGeom prst="rect">
            <a:avLst/>
          </a:prstGeom>
        </p:spPr>
        <p:txBody>
          <a:bodyPr anchorCtr="0" anchor="b" bIns="91425" lIns="91425" rIns="91425" wrap="square" tIns="91425">
            <a:noAutofit/>
          </a:bodyPr>
          <a:lstStyle/>
          <a:p>
            <a:pPr lvl="0" rtl="0">
              <a:spcBef>
                <a:spcPts val="0"/>
              </a:spcBef>
              <a:buNone/>
            </a:pPr>
            <a:r>
              <a:rPr lang="en" sz="2000"/>
              <a:t>Compiled by </a:t>
            </a:r>
            <a:r>
              <a:rPr lang="en" sz="2000"/>
              <a:t>Roanna Parker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4" name="Shape 134"/>
        <p:cNvGrpSpPr/>
        <p:nvPr/>
      </p:nvGrpSpPr>
      <p:grpSpPr>
        <a:xfrm>
          <a:off x="0" y="0"/>
          <a:ext cx="0" cy="0"/>
          <a:chOff x="0" y="0"/>
          <a:chExt cx="0" cy="0"/>
        </a:xfrm>
      </p:grpSpPr>
      <p:pic>
        <p:nvPicPr>
          <p:cNvPr descr="Screen Shot 2015-11-19 at 11.46.25 PM.png" id="135" name="Shape 135"/>
          <p:cNvPicPr preferRelativeResize="0"/>
          <p:nvPr/>
        </p:nvPicPr>
        <p:blipFill rotWithShape="1">
          <a:blip r:embed="rId3">
            <a:alphaModFix/>
          </a:blip>
          <a:srcRect b="0" l="26143" r="26148" t="0"/>
          <a:stretch/>
        </p:blipFill>
        <p:spPr>
          <a:xfrm>
            <a:off x="0" y="0"/>
            <a:ext cx="4288200" cy="5143499"/>
          </a:xfrm>
          <a:prstGeom prst="rect">
            <a:avLst/>
          </a:prstGeom>
          <a:noFill/>
          <a:ln>
            <a:noFill/>
          </a:ln>
        </p:spPr>
      </p:pic>
      <p:grpSp>
        <p:nvGrpSpPr>
          <p:cNvPr id="136" name="Shape 136"/>
          <p:cNvGrpSpPr/>
          <p:nvPr/>
        </p:nvGrpSpPr>
        <p:grpSpPr>
          <a:xfrm>
            <a:off x="134988" y="2464035"/>
            <a:ext cx="2212050" cy="2537076"/>
            <a:chOff x="6803275" y="395363"/>
            <a:chExt cx="2212050" cy="2537076"/>
          </a:xfrm>
        </p:grpSpPr>
        <p:pic>
          <p:nvPicPr>
            <p:cNvPr id="137" name="Shape 137"/>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descr="Piece of duct tape sticking a note to the slide" id="138" name="Shape 138"/>
            <p:cNvPicPr preferRelativeResize="0"/>
            <p:nvPr/>
          </p:nvPicPr>
          <p:blipFill rotWithShape="1">
            <a:blip r:embed="rId5">
              <a:alphaModFix/>
            </a:blip>
            <a:srcRect b="10011" l="9244" r="2118" t="5926"/>
            <a:stretch/>
          </p:blipFill>
          <p:spPr>
            <a:xfrm rot="154826">
              <a:off x="7370663" y="419419"/>
              <a:ext cx="1077273" cy="382687"/>
            </a:xfrm>
            <a:prstGeom prst="rect">
              <a:avLst/>
            </a:prstGeom>
            <a:noFill/>
            <a:ln>
              <a:noFill/>
            </a:ln>
          </p:spPr>
        </p:pic>
        <p:sp>
          <p:nvSpPr>
            <p:cNvPr id="139" name="Shape 139"/>
            <p:cNvSpPr txBox="1"/>
            <p:nvPr/>
          </p:nvSpPr>
          <p:spPr>
            <a:xfrm>
              <a:off x="6944800" y="684231"/>
              <a:ext cx="1929000" cy="2004000"/>
            </a:xfrm>
            <a:prstGeom prst="rect">
              <a:avLst/>
            </a:prstGeom>
            <a:noFill/>
            <a:ln>
              <a:noFill/>
            </a:ln>
          </p:spPr>
          <p:txBody>
            <a:bodyPr anchorCtr="0" anchor="t" bIns="91425" lIns="91425" rIns="91425" wrap="square" tIns="91425">
              <a:noAutofit/>
            </a:bodyPr>
            <a:lstStyle/>
            <a:p>
              <a:pPr lvl="0" rtl="0">
                <a:spcBef>
                  <a:spcPts val="0"/>
                </a:spcBef>
                <a:spcAft>
                  <a:spcPts val="800"/>
                </a:spcAft>
                <a:buClr>
                  <a:schemeClr val="dk2"/>
                </a:buClr>
                <a:buSzPct val="78571"/>
                <a:buFont typeface="Arial"/>
                <a:buNone/>
              </a:pPr>
              <a:r>
                <a:rPr b="1" lang="en">
                  <a:solidFill>
                    <a:schemeClr val="dk1"/>
                  </a:solidFill>
                  <a:latin typeface="Raleway"/>
                  <a:ea typeface="Raleway"/>
                  <a:cs typeface="Raleway"/>
                  <a:sym typeface="Raleway"/>
                </a:rPr>
                <a:t>Tip</a:t>
              </a:r>
            </a:p>
            <a:p>
              <a:pPr lvl="0" rtl="0">
                <a:spcBef>
                  <a:spcPts val="0"/>
                </a:spcBef>
                <a:spcAft>
                  <a:spcPts val="800"/>
                </a:spcAft>
                <a:buNone/>
              </a:pPr>
              <a:r>
                <a:rPr lang="en" sz="1200">
                  <a:solidFill>
                    <a:schemeClr val="dk2"/>
                  </a:solidFill>
                  <a:latin typeface="Raleway"/>
                  <a:ea typeface="Raleway"/>
                  <a:cs typeface="Raleway"/>
                  <a:sym typeface="Raleway"/>
                </a:rPr>
                <a:t>There will always be someone in the school that chooses to talk about things that should be confidential. Don’t be that person. </a:t>
              </a:r>
            </a:p>
          </p:txBody>
        </p:sp>
      </p:grpSp>
      <p:sp>
        <p:nvSpPr>
          <p:cNvPr id="140" name="Shape 140"/>
          <p:cNvSpPr txBox="1"/>
          <p:nvPr/>
        </p:nvSpPr>
        <p:spPr>
          <a:xfrm>
            <a:off x="4359500" y="237575"/>
            <a:ext cx="4656300" cy="4846500"/>
          </a:xfrm>
          <a:prstGeom prst="rect">
            <a:avLst/>
          </a:prstGeom>
          <a:noFill/>
          <a:ln>
            <a:noFill/>
          </a:ln>
        </p:spPr>
        <p:txBody>
          <a:bodyPr anchorCtr="0" anchor="t" bIns="91425" lIns="91425" rIns="91425" wrap="square" tIns="91425">
            <a:noAutofit/>
          </a:bodyPr>
          <a:lstStyle/>
          <a:p>
            <a:pPr lvl="0" rtl="0" algn="ctr">
              <a:spcBef>
                <a:spcPts val="0"/>
              </a:spcBef>
              <a:buNone/>
            </a:pPr>
            <a:r>
              <a:rPr b="1" lang="en" sz="3000">
                <a:solidFill>
                  <a:schemeClr val="dk1"/>
                </a:solidFill>
              </a:rPr>
              <a:t>Confidentiality</a:t>
            </a:r>
          </a:p>
          <a:p>
            <a:pPr lvl="0" rtl="0">
              <a:spcBef>
                <a:spcPts val="0"/>
              </a:spcBef>
              <a:buNone/>
            </a:pPr>
            <a:r>
              <a:t/>
            </a:r>
            <a:endParaRPr b="1"/>
          </a:p>
          <a:p>
            <a:pPr lvl="0" rtl="0">
              <a:spcBef>
                <a:spcPts val="0"/>
              </a:spcBef>
              <a:buNone/>
            </a:pPr>
            <a:r>
              <a:rPr b="1" lang="en"/>
              <a:t>FERPA: </a:t>
            </a:r>
            <a:r>
              <a:rPr lang="en"/>
              <a:t>Family Educational Rights and Privacy Act</a:t>
            </a:r>
          </a:p>
          <a:p>
            <a:pPr lvl="0" rtl="0">
              <a:spcBef>
                <a:spcPts val="0"/>
              </a:spcBef>
              <a:buNone/>
            </a:pPr>
            <a:r>
              <a:rPr lang="en"/>
              <a:t>View the below video to get an idea about FERPA. </a:t>
            </a:r>
          </a:p>
          <a:p>
            <a:pPr lvl="0">
              <a:spcBef>
                <a:spcPts val="0"/>
              </a:spcBef>
              <a:buNone/>
            </a:pPr>
            <a:r>
              <a:t/>
            </a:r>
            <a:endParaRPr/>
          </a:p>
        </p:txBody>
      </p:sp>
      <p:sp>
        <p:nvSpPr>
          <p:cNvPr id="141" name="Shape 141" title="FERPA Scenario for Faculty &amp; Staff">
            <a:hlinkClick r:id="rId6"/>
          </p:cNvPr>
          <p:cNvSpPr/>
          <p:nvPr/>
        </p:nvSpPr>
        <p:spPr>
          <a:xfrm>
            <a:off x="4359500" y="2019375"/>
            <a:ext cx="4371374" cy="2789525"/>
          </a:xfrm>
          <a:prstGeom prst="rect">
            <a:avLst/>
          </a:prstGeom>
          <a:blipFill>
            <a:blip r:embed="rId7">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5" name="Shape 145"/>
        <p:cNvGrpSpPr/>
        <p:nvPr/>
      </p:nvGrpSpPr>
      <p:grpSpPr>
        <a:xfrm>
          <a:off x="0" y="0"/>
          <a:ext cx="0" cy="0"/>
          <a:chOff x="0" y="0"/>
          <a:chExt cx="0" cy="0"/>
        </a:xfrm>
      </p:grpSpPr>
      <p:sp>
        <p:nvSpPr>
          <p:cNvPr id="146" name="Shape 146"/>
          <p:cNvSpPr txBox="1"/>
          <p:nvPr>
            <p:ph idx="1" type="subTitle"/>
          </p:nvPr>
        </p:nvSpPr>
        <p:spPr>
          <a:xfrm>
            <a:off x="182350" y="249450"/>
            <a:ext cx="4045200" cy="1330200"/>
          </a:xfrm>
          <a:prstGeom prst="rect">
            <a:avLst/>
          </a:prstGeom>
        </p:spPr>
        <p:txBody>
          <a:bodyPr anchorCtr="0" anchor="ctr" bIns="91425" lIns="91425" rIns="91425" wrap="square" tIns="91425">
            <a:noAutofit/>
          </a:bodyPr>
          <a:lstStyle/>
          <a:p>
            <a:pPr lvl="0" rtl="0" algn="l">
              <a:lnSpc>
                <a:spcPct val="115000"/>
              </a:lnSpc>
              <a:spcBef>
                <a:spcPts val="0"/>
              </a:spcBef>
              <a:spcAft>
                <a:spcPts val="1600"/>
              </a:spcAft>
              <a:buNone/>
            </a:pPr>
            <a:r>
              <a:rPr b="1" lang="en" sz="3000">
                <a:solidFill>
                  <a:schemeClr val="dk1"/>
                </a:solidFill>
              </a:rPr>
              <a:t>Professionalism.</a:t>
            </a:r>
          </a:p>
          <a:p>
            <a:pPr lvl="0" rtl="0" algn="l">
              <a:lnSpc>
                <a:spcPct val="115000"/>
              </a:lnSpc>
              <a:spcBef>
                <a:spcPts val="0"/>
              </a:spcBef>
              <a:spcAft>
                <a:spcPts val="1600"/>
              </a:spcAft>
              <a:buNone/>
            </a:pPr>
            <a:r>
              <a:t/>
            </a:r>
            <a:endParaRPr sz="1800"/>
          </a:p>
        </p:txBody>
      </p:sp>
      <p:sp>
        <p:nvSpPr>
          <p:cNvPr id="147" name="Shape 147"/>
          <p:cNvSpPr txBox="1"/>
          <p:nvPr/>
        </p:nvSpPr>
        <p:spPr>
          <a:xfrm>
            <a:off x="283100" y="4654975"/>
            <a:ext cx="6244200" cy="257700"/>
          </a:xfrm>
          <a:prstGeom prst="rect">
            <a:avLst/>
          </a:prstGeom>
          <a:noFill/>
          <a:ln>
            <a:noFill/>
          </a:ln>
        </p:spPr>
        <p:txBody>
          <a:bodyPr anchorCtr="0" anchor="ctr" bIns="91425" lIns="91425" rIns="91425" wrap="square" tIns="91425">
            <a:noAutofit/>
          </a:bodyPr>
          <a:lstStyle/>
          <a:p>
            <a:pPr lvl="0" rtl="0">
              <a:spcBef>
                <a:spcPts val="0"/>
              </a:spcBef>
              <a:buNone/>
            </a:pPr>
            <a:r>
              <a:rPr i="1" lang="en" sz="1200">
                <a:solidFill>
                  <a:schemeClr val="lt2"/>
                </a:solidFill>
                <a:latin typeface="Lato"/>
                <a:ea typeface="Lato"/>
                <a:cs typeface="Lato"/>
                <a:sym typeface="Lato"/>
              </a:rPr>
              <a:t>Story for illustration purposes only</a:t>
            </a:r>
          </a:p>
        </p:txBody>
      </p:sp>
      <p:pic>
        <p:nvPicPr>
          <p:cNvPr descr="d4c779c8d8dfcbb25823c127c9fb7609--teachers-fashion-spring-fashion-teacher.jpg" id="148" name="Shape 148"/>
          <p:cNvPicPr preferRelativeResize="0"/>
          <p:nvPr/>
        </p:nvPicPr>
        <p:blipFill>
          <a:blip r:embed="rId3">
            <a:alphaModFix/>
          </a:blip>
          <a:stretch>
            <a:fillRect/>
          </a:stretch>
        </p:blipFill>
        <p:spPr>
          <a:xfrm>
            <a:off x="3532455" y="0"/>
            <a:ext cx="1912739" cy="5143501"/>
          </a:xfrm>
          <a:prstGeom prst="rect">
            <a:avLst/>
          </a:prstGeom>
          <a:noFill/>
          <a:ln>
            <a:noFill/>
          </a:ln>
        </p:spPr>
      </p:pic>
      <p:sp>
        <p:nvSpPr>
          <p:cNvPr id="149" name="Shape 149"/>
          <p:cNvSpPr txBox="1"/>
          <p:nvPr/>
        </p:nvSpPr>
        <p:spPr>
          <a:xfrm>
            <a:off x="71275" y="843400"/>
            <a:ext cx="3461100" cy="3575400"/>
          </a:xfrm>
          <a:prstGeom prst="rect">
            <a:avLst/>
          </a:prstGeom>
          <a:noFill/>
          <a:ln>
            <a:noFill/>
          </a:ln>
        </p:spPr>
        <p:txBody>
          <a:bodyPr anchorCtr="0" anchor="t" bIns="91425" lIns="91425" rIns="91425" wrap="square" tIns="91425">
            <a:noAutofit/>
          </a:bodyPr>
          <a:lstStyle/>
          <a:p>
            <a:pPr lvl="0">
              <a:spcBef>
                <a:spcPts val="0"/>
              </a:spcBef>
              <a:buNone/>
            </a:pPr>
            <a:r>
              <a:rPr lang="en"/>
              <a:t>Not knowing what is ok to wear can be frustrating. This information is not given to have you buy a new wardrobe, but merely as a guildeline. </a:t>
            </a:r>
          </a:p>
          <a:p>
            <a:pPr lvl="0">
              <a:spcBef>
                <a:spcPts val="0"/>
              </a:spcBef>
              <a:buNone/>
            </a:pPr>
            <a:r>
              <a:t/>
            </a:r>
            <a:endParaRPr/>
          </a:p>
          <a:p>
            <a:pPr lvl="0">
              <a:spcBef>
                <a:spcPts val="0"/>
              </a:spcBef>
              <a:buNone/>
            </a:pPr>
            <a:r>
              <a:rPr lang="en"/>
              <a:t>Do: </a:t>
            </a:r>
          </a:p>
          <a:p>
            <a:pPr lvl="0">
              <a:spcBef>
                <a:spcPts val="0"/>
              </a:spcBef>
              <a:buNone/>
            </a:pPr>
            <a:r>
              <a:rPr lang="en"/>
              <a:t>Be comfortable</a:t>
            </a:r>
          </a:p>
          <a:p>
            <a:pPr lvl="0">
              <a:spcBef>
                <a:spcPts val="0"/>
              </a:spcBef>
              <a:buNone/>
            </a:pPr>
            <a:r>
              <a:rPr lang="en"/>
              <a:t>Be modest</a:t>
            </a:r>
          </a:p>
          <a:p>
            <a:pPr lvl="0">
              <a:spcBef>
                <a:spcPts val="0"/>
              </a:spcBef>
              <a:buNone/>
            </a:pPr>
            <a:r>
              <a:rPr lang="en"/>
              <a:t>Be aware of coffee or smoker’s breath</a:t>
            </a:r>
          </a:p>
          <a:p>
            <a:pPr lvl="0">
              <a:spcBef>
                <a:spcPts val="0"/>
              </a:spcBef>
              <a:buNone/>
            </a:pPr>
            <a:r>
              <a:rPr lang="en"/>
              <a:t>Watch for emails that indicate special dress days, Christmas, School Spirit etc</a:t>
            </a:r>
          </a:p>
          <a:p>
            <a:pPr lvl="0">
              <a:spcBef>
                <a:spcPts val="0"/>
              </a:spcBef>
              <a:buNone/>
            </a:pPr>
            <a:r>
              <a:t/>
            </a:r>
            <a:endParaRPr/>
          </a:p>
        </p:txBody>
      </p:sp>
      <p:sp>
        <p:nvSpPr>
          <p:cNvPr id="150" name="Shape 150"/>
          <p:cNvSpPr txBox="1"/>
          <p:nvPr/>
        </p:nvSpPr>
        <p:spPr>
          <a:xfrm>
            <a:off x="5571125" y="1734300"/>
            <a:ext cx="3544200" cy="1603500"/>
          </a:xfrm>
          <a:prstGeom prst="rect">
            <a:avLst/>
          </a:prstGeom>
          <a:noFill/>
          <a:ln>
            <a:noFill/>
          </a:ln>
        </p:spPr>
        <p:txBody>
          <a:bodyPr anchorCtr="0" anchor="t" bIns="91425" lIns="91425" rIns="91425" wrap="square" tIns="91425">
            <a:noAutofit/>
          </a:bodyPr>
          <a:lstStyle/>
          <a:p>
            <a:pPr lvl="0">
              <a:spcBef>
                <a:spcPts val="0"/>
              </a:spcBef>
              <a:buNone/>
            </a:pPr>
            <a:r>
              <a:rPr lang="en" sz="1600"/>
              <a:t>Avoid:</a:t>
            </a:r>
          </a:p>
          <a:p>
            <a:pPr lvl="0">
              <a:spcBef>
                <a:spcPts val="0"/>
              </a:spcBef>
              <a:buNone/>
            </a:pPr>
            <a:r>
              <a:rPr lang="en"/>
              <a:t>Holes in clothing</a:t>
            </a:r>
          </a:p>
          <a:p>
            <a:pPr lvl="0">
              <a:spcBef>
                <a:spcPts val="0"/>
              </a:spcBef>
              <a:buNone/>
            </a:pPr>
            <a:r>
              <a:rPr lang="en"/>
              <a:t>Anything that shows cleavage, sitting or bending over</a:t>
            </a:r>
          </a:p>
          <a:p>
            <a:pPr lvl="0">
              <a:spcBef>
                <a:spcPts val="0"/>
              </a:spcBef>
              <a:buNone/>
            </a:pPr>
            <a:r>
              <a:rPr lang="en"/>
              <a:t>Smells, good or bad, including perfume</a:t>
            </a:r>
          </a:p>
          <a:p>
            <a:pPr lvl="0">
              <a:spcBef>
                <a:spcPts val="0"/>
              </a:spcBef>
              <a:buNone/>
            </a:pPr>
            <a:r>
              <a:t/>
            </a:r>
            <a:endParaRPr sz="1600"/>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4" name="Shape 154"/>
        <p:cNvGrpSpPr/>
        <p:nvPr/>
      </p:nvGrpSpPr>
      <p:grpSpPr>
        <a:xfrm>
          <a:off x="0" y="0"/>
          <a:ext cx="0" cy="0"/>
          <a:chOff x="0" y="0"/>
          <a:chExt cx="0" cy="0"/>
        </a:xfrm>
      </p:grpSpPr>
      <p:pic>
        <p:nvPicPr>
          <p:cNvPr descr="Screen Shot 2015-11-20 at 9.47.21 AM.png" id="155" name="Shape 155"/>
          <p:cNvPicPr preferRelativeResize="0"/>
          <p:nvPr/>
        </p:nvPicPr>
        <p:blipFill rotWithShape="1">
          <a:blip r:embed="rId3">
            <a:alphaModFix/>
          </a:blip>
          <a:srcRect b="0" l="4413" r="4404" t="0"/>
          <a:stretch/>
        </p:blipFill>
        <p:spPr>
          <a:xfrm>
            <a:off x="0" y="0"/>
            <a:ext cx="9144000" cy="5143504"/>
          </a:xfrm>
          <a:prstGeom prst="rect">
            <a:avLst/>
          </a:prstGeom>
          <a:noFill/>
          <a:ln>
            <a:noFill/>
          </a:ln>
        </p:spPr>
      </p:pic>
      <p:sp>
        <p:nvSpPr>
          <p:cNvPr id="156" name="Shape 156"/>
          <p:cNvSpPr txBox="1"/>
          <p:nvPr>
            <p:ph type="title"/>
          </p:nvPr>
        </p:nvSpPr>
        <p:spPr>
          <a:xfrm>
            <a:off x="283100" y="712143"/>
            <a:ext cx="6244200" cy="1034100"/>
          </a:xfrm>
          <a:prstGeom prst="rect">
            <a:avLst/>
          </a:prstGeom>
        </p:spPr>
        <p:txBody>
          <a:bodyPr anchorCtr="0" anchor="t" bIns="91425" lIns="91425" rIns="91425" wrap="square" tIns="91425">
            <a:noAutofit/>
          </a:bodyPr>
          <a:lstStyle/>
          <a:p>
            <a:pPr lvl="0" rtl="0" algn="ctr">
              <a:spcBef>
                <a:spcPts val="0"/>
              </a:spcBef>
              <a:buNone/>
            </a:pPr>
            <a:r>
              <a:rPr lang="en"/>
              <a:t>Evaluations</a:t>
            </a:r>
          </a:p>
        </p:txBody>
      </p:sp>
      <p:sp>
        <p:nvSpPr>
          <p:cNvPr id="157" name="Shape 157"/>
          <p:cNvSpPr txBox="1"/>
          <p:nvPr/>
        </p:nvSpPr>
        <p:spPr>
          <a:xfrm>
            <a:off x="1412250" y="1746250"/>
            <a:ext cx="6319500" cy="29817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rPr>
              <a:t>I believe evaluations are for recording purposes only.</a:t>
            </a:r>
          </a:p>
          <a:p>
            <a:pPr lvl="0">
              <a:spcBef>
                <a:spcPts val="0"/>
              </a:spcBef>
              <a:buNone/>
            </a:pPr>
            <a:r>
              <a:rPr lang="en" sz="1800">
                <a:solidFill>
                  <a:srgbClr val="FFFFFF"/>
                </a:solidFill>
              </a:rPr>
              <a:t>As a teacher I hope that you will know throughout your time by communication from me how you are doing. If you have questions about your performance please set up a time to talk with me. I value your work with our students. </a:t>
            </a:r>
          </a:p>
          <a:p>
            <a:pPr lvl="0">
              <a:spcBef>
                <a:spcPts val="0"/>
              </a:spcBef>
              <a:buNone/>
            </a:pPr>
            <a:r>
              <a:t/>
            </a:r>
            <a:endParaRPr sz="1800">
              <a:solidFill>
                <a:srgbClr val="FFFFFF"/>
              </a:solidFill>
            </a:endParaRPr>
          </a:p>
          <a:p>
            <a:pPr lvl="0">
              <a:spcBef>
                <a:spcPts val="0"/>
              </a:spcBef>
              <a:buNone/>
            </a:pPr>
            <a:r>
              <a:rPr lang="en" sz="1800">
                <a:solidFill>
                  <a:srgbClr val="FFFFFF"/>
                </a:solidFill>
              </a:rPr>
              <a:t>Evaluations will be conducted once a year in the spring.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1" name="Shape 161"/>
        <p:cNvGrpSpPr/>
        <p:nvPr/>
      </p:nvGrpSpPr>
      <p:grpSpPr>
        <a:xfrm>
          <a:off x="0" y="0"/>
          <a:ext cx="0" cy="0"/>
          <a:chOff x="0" y="0"/>
          <a:chExt cx="0" cy="0"/>
        </a:xfrm>
      </p:grpSpPr>
      <p:sp>
        <p:nvSpPr>
          <p:cNvPr id="162" name="Shape 162"/>
          <p:cNvSpPr/>
          <p:nvPr/>
        </p:nvSpPr>
        <p:spPr>
          <a:xfrm>
            <a:off x="283000" y="297900"/>
            <a:ext cx="4547700" cy="4547700"/>
          </a:xfrm>
          <a:prstGeom prst="rect">
            <a:avLst/>
          </a:prstGeom>
          <a:solidFill>
            <a:srgbClr val="000000">
              <a:alpha val="76920"/>
            </a:srgbClr>
          </a:solidFill>
          <a:ln>
            <a:noFill/>
          </a:ln>
        </p:spPr>
        <p:txBody>
          <a:bodyPr anchorCtr="0" anchor="ctr" bIns="91425" lIns="91425" rIns="91425" wrap="square" tIns="91425">
            <a:noAutofit/>
          </a:bodyPr>
          <a:lstStyle/>
          <a:p>
            <a:pPr lvl="0">
              <a:spcBef>
                <a:spcPts val="0"/>
              </a:spcBef>
              <a:buNone/>
            </a:pPr>
            <a:r>
              <a:t/>
            </a:r>
            <a:endParaRPr/>
          </a:p>
        </p:txBody>
      </p:sp>
      <p:sp>
        <p:nvSpPr>
          <p:cNvPr id="163" name="Shape 163"/>
          <p:cNvSpPr txBox="1"/>
          <p:nvPr>
            <p:ph idx="4294967295" type="body"/>
          </p:nvPr>
        </p:nvSpPr>
        <p:spPr>
          <a:xfrm>
            <a:off x="481300" y="529650"/>
            <a:ext cx="4151100" cy="4084200"/>
          </a:xfrm>
          <a:prstGeom prst="rect">
            <a:avLst/>
          </a:prstGeom>
        </p:spPr>
        <p:txBody>
          <a:bodyPr anchorCtr="0" anchor="ctr" bIns="91425" lIns="91425" rIns="91425" wrap="square" tIns="91425">
            <a:noAutofit/>
          </a:bodyPr>
          <a:lstStyle/>
          <a:p>
            <a:pPr lvl="0" rtl="0">
              <a:lnSpc>
                <a:spcPct val="100000"/>
              </a:lnSpc>
              <a:spcBef>
                <a:spcPts val="0"/>
              </a:spcBef>
              <a:spcAft>
                <a:spcPts val="1600"/>
              </a:spcAft>
              <a:buNone/>
            </a:pPr>
            <a:r>
              <a:rPr b="1" lang="en" sz="2800">
                <a:solidFill>
                  <a:schemeClr val="accent5"/>
                </a:solidFill>
              </a:rPr>
              <a:t>Communication</a:t>
            </a:r>
          </a:p>
          <a:p>
            <a:pPr lvl="0" rtl="0">
              <a:lnSpc>
                <a:spcPct val="100000"/>
              </a:lnSpc>
              <a:spcBef>
                <a:spcPts val="0"/>
              </a:spcBef>
              <a:spcAft>
                <a:spcPts val="1600"/>
              </a:spcAft>
              <a:buNone/>
            </a:pPr>
            <a:r>
              <a:rPr b="1" lang="en">
                <a:solidFill>
                  <a:schemeClr val="lt1"/>
                </a:solidFill>
              </a:rPr>
              <a:t>Daily communication</a:t>
            </a:r>
            <a:r>
              <a:rPr lang="en">
                <a:solidFill>
                  <a:schemeClr val="lt1"/>
                </a:solidFill>
              </a:rPr>
              <a:t>: Contact me via email or text</a:t>
            </a:r>
          </a:p>
          <a:p>
            <a:pPr lvl="0" rtl="0">
              <a:lnSpc>
                <a:spcPct val="100000"/>
              </a:lnSpc>
              <a:spcBef>
                <a:spcPts val="0"/>
              </a:spcBef>
              <a:spcAft>
                <a:spcPts val="1600"/>
              </a:spcAft>
              <a:buNone/>
            </a:pPr>
            <a:r>
              <a:rPr b="1" lang="en">
                <a:solidFill>
                  <a:schemeClr val="lt1"/>
                </a:solidFill>
              </a:rPr>
              <a:t>Concerns</a:t>
            </a:r>
            <a:r>
              <a:rPr lang="en">
                <a:solidFill>
                  <a:schemeClr val="lt1"/>
                </a:solidFill>
              </a:rPr>
              <a:t>? : Give me a little advance so that I can set aside some time for us to sit and talk without distractions. </a:t>
            </a:r>
          </a:p>
          <a:p>
            <a:pPr lvl="0" rtl="0">
              <a:lnSpc>
                <a:spcPct val="100000"/>
              </a:lnSpc>
              <a:spcBef>
                <a:spcPts val="0"/>
              </a:spcBef>
              <a:spcAft>
                <a:spcPts val="1600"/>
              </a:spcAft>
              <a:buNone/>
            </a:pPr>
            <a:r>
              <a:rPr b="1" lang="en">
                <a:solidFill>
                  <a:schemeClr val="lt1"/>
                </a:solidFill>
              </a:rPr>
              <a:t>My goal</a:t>
            </a:r>
            <a:r>
              <a:rPr lang="en">
                <a:solidFill>
                  <a:schemeClr val="lt1"/>
                </a:solidFill>
              </a:rPr>
              <a:t>: Once a month I will schedule a time for a para group meeting for collaborating, problem solving and encouragement. </a:t>
            </a:r>
          </a:p>
        </p:txBody>
      </p:sp>
      <p:sp>
        <p:nvSpPr>
          <p:cNvPr id="164" name="Shape 164"/>
          <p:cNvSpPr txBox="1"/>
          <p:nvPr/>
        </p:nvSpPr>
        <p:spPr>
          <a:xfrm>
            <a:off x="5131625" y="296975"/>
            <a:ext cx="3432900" cy="4490100"/>
          </a:xfrm>
          <a:prstGeom prst="rect">
            <a:avLst/>
          </a:prstGeom>
          <a:noFill/>
          <a:ln>
            <a:noFill/>
          </a:ln>
        </p:spPr>
        <p:txBody>
          <a:bodyPr anchorCtr="0" anchor="t" bIns="91425" lIns="91425" rIns="91425" wrap="square" tIns="91425">
            <a:noAutofit/>
          </a:bodyPr>
          <a:lstStyle/>
          <a:p>
            <a:pPr lvl="0" rtl="0" algn="ctr">
              <a:spcBef>
                <a:spcPts val="0"/>
              </a:spcBef>
              <a:buNone/>
            </a:pPr>
            <a:r>
              <a:t/>
            </a:r>
            <a:endParaRPr sz="2400"/>
          </a:p>
          <a:p>
            <a:pPr lvl="0" rtl="0" algn="ctr">
              <a:spcBef>
                <a:spcPts val="0"/>
              </a:spcBef>
              <a:buNone/>
            </a:pPr>
            <a:r>
              <a:rPr lang="en" sz="2400"/>
              <a:t>Difficult Situations </a:t>
            </a:r>
          </a:p>
          <a:p>
            <a:pPr lvl="0" rtl="0" algn="ctr">
              <a:spcBef>
                <a:spcPts val="0"/>
              </a:spcBef>
              <a:buNone/>
            </a:pPr>
            <a:r>
              <a:t/>
            </a:r>
            <a:endParaRPr/>
          </a:p>
          <a:p>
            <a:pPr lvl="0" rtl="0">
              <a:spcBef>
                <a:spcPts val="0"/>
              </a:spcBef>
              <a:buNone/>
            </a:pPr>
            <a:r>
              <a:t/>
            </a:r>
            <a:endParaRPr sz="1800"/>
          </a:p>
          <a:p>
            <a:pPr lvl="0">
              <a:spcBef>
                <a:spcPts val="0"/>
              </a:spcBef>
              <a:buNone/>
            </a:pPr>
            <a:r>
              <a:rPr lang="en" sz="1800"/>
              <a:t>If you encounter a situation with a staff member, keep in mind that we are all working toward the success of the student. Sometimes we have different perspectives. Follow what the teacher is asking and write me an email if you feel you need more support in that class.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68"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1366050" y="162725"/>
            <a:ext cx="6307625" cy="4818049"/>
          </a:xfrm>
          <a:prstGeom prst="rect">
            <a:avLst/>
          </a:prstGeom>
          <a:noFill/>
          <a:ln>
            <a:noFill/>
          </a:ln>
        </p:spPr>
      </p:pic>
      <p:pic>
        <p:nvPicPr>
          <p:cNvPr descr="Piece of duct tape sticking a note to the slide" id="170" name="Shape 170"/>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71" name="Shape 171"/>
          <p:cNvSpPr txBox="1"/>
          <p:nvPr/>
        </p:nvSpPr>
        <p:spPr>
          <a:xfrm>
            <a:off x="2855550" y="687397"/>
            <a:ext cx="3432900" cy="762600"/>
          </a:xfrm>
          <a:prstGeom prst="rect">
            <a:avLst/>
          </a:prstGeom>
          <a:noFill/>
          <a:ln>
            <a:noFill/>
          </a:ln>
        </p:spPr>
        <p:txBody>
          <a:bodyPr anchorCtr="0" anchor="b" bIns="91425" lIns="91425" rIns="91425" wrap="square" tIns="91425">
            <a:noAutofit/>
          </a:bodyPr>
          <a:lstStyle/>
          <a:p>
            <a:pPr lvl="0" rtl="0" algn="ctr">
              <a:spcBef>
                <a:spcPts val="0"/>
              </a:spcBef>
              <a:buNone/>
            </a:pPr>
            <a:r>
              <a:rPr b="1" lang="en" sz="3000">
                <a:solidFill>
                  <a:schemeClr val="lt2"/>
                </a:solidFill>
                <a:latin typeface="Raleway"/>
                <a:ea typeface="Raleway"/>
                <a:cs typeface="Raleway"/>
                <a:sym typeface="Raleway"/>
              </a:rPr>
              <a:t>Section 3</a:t>
            </a:r>
          </a:p>
        </p:txBody>
      </p:sp>
      <p:sp>
        <p:nvSpPr>
          <p:cNvPr id="172" name="Shape 172"/>
          <p:cNvSpPr txBox="1"/>
          <p:nvPr>
            <p:ph idx="4294967295" type="title"/>
          </p:nvPr>
        </p:nvSpPr>
        <p:spPr>
          <a:xfrm>
            <a:off x="3237900" y="1397025"/>
            <a:ext cx="2668200" cy="34020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t/>
            </a:r>
            <a:endParaRPr sz="1700">
              <a:latin typeface="Lato"/>
              <a:ea typeface="Lato"/>
              <a:cs typeface="Lato"/>
              <a:sym typeface="Lato"/>
            </a:endParaRPr>
          </a:p>
          <a:p>
            <a:pPr lvl="0" rtl="0" algn="ctr">
              <a:lnSpc>
                <a:spcPct val="100000"/>
              </a:lnSpc>
              <a:spcBef>
                <a:spcPts val="0"/>
              </a:spcBef>
              <a:spcAft>
                <a:spcPts val="1600"/>
              </a:spcAft>
              <a:buNone/>
            </a:pPr>
            <a:r>
              <a:rPr b="0" lang="en" sz="1800">
                <a:latin typeface="Lato"/>
                <a:ea typeface="Lato"/>
                <a:cs typeface="Lato"/>
                <a:sym typeface="Lato"/>
              </a:rPr>
              <a:t>Class Schedule</a:t>
            </a:r>
          </a:p>
          <a:p>
            <a:pPr lvl="0" rtl="0" algn="ctr">
              <a:lnSpc>
                <a:spcPct val="100000"/>
              </a:lnSpc>
              <a:spcBef>
                <a:spcPts val="0"/>
              </a:spcBef>
              <a:spcAft>
                <a:spcPts val="1600"/>
              </a:spcAft>
              <a:buNone/>
            </a:pPr>
            <a:r>
              <a:rPr b="0" lang="en" sz="1800">
                <a:latin typeface="Lato"/>
                <a:ea typeface="Lato"/>
                <a:cs typeface="Lato"/>
                <a:sym typeface="Lato"/>
              </a:rPr>
              <a:t>Student Information</a:t>
            </a:r>
          </a:p>
          <a:p>
            <a:pPr lvl="0" rtl="0" algn="ctr">
              <a:lnSpc>
                <a:spcPct val="100000"/>
              </a:lnSpc>
              <a:spcBef>
                <a:spcPts val="0"/>
              </a:spcBef>
              <a:spcAft>
                <a:spcPts val="1600"/>
              </a:spcAft>
              <a:buNone/>
            </a:pPr>
            <a:r>
              <a:rPr b="0" lang="en" sz="1800">
                <a:latin typeface="Lato"/>
                <a:ea typeface="Lato"/>
                <a:cs typeface="Lato"/>
                <a:sym typeface="Lato"/>
              </a:rPr>
              <a:t>Goals, Accommodation and Behavior  </a:t>
            </a:r>
          </a:p>
          <a:p>
            <a:pPr lvl="0" rtl="0" algn="ctr">
              <a:lnSpc>
                <a:spcPct val="100000"/>
              </a:lnSpc>
              <a:spcBef>
                <a:spcPts val="0"/>
              </a:spcBef>
              <a:spcAft>
                <a:spcPts val="1600"/>
              </a:spcAft>
              <a:buNone/>
            </a:pPr>
            <a:r>
              <a:rPr b="0" lang="en" sz="1800">
                <a:latin typeface="Lato"/>
                <a:ea typeface="Lato"/>
                <a:cs typeface="Lato"/>
                <a:sym typeface="Lato"/>
              </a:rPr>
              <a:t>Para Education</a:t>
            </a:r>
          </a:p>
          <a:p>
            <a:pPr lvl="0" rtl="0" algn="ctr">
              <a:lnSpc>
                <a:spcPct val="100000"/>
              </a:lnSpc>
              <a:spcBef>
                <a:spcPts val="0"/>
              </a:spcBef>
              <a:spcAft>
                <a:spcPts val="1600"/>
              </a:spcAft>
              <a:buNone/>
            </a:pPr>
            <a:r>
              <a:rPr b="0" lang="en" sz="1800">
                <a:latin typeface="Lato"/>
                <a:ea typeface="Lato"/>
                <a:cs typeface="Lato"/>
                <a:sym typeface="Lato"/>
              </a:rPr>
              <a:t>Duties and Expectations</a:t>
            </a:r>
          </a:p>
          <a:p>
            <a:pPr lvl="0" rtl="0" algn="ctr">
              <a:lnSpc>
                <a:spcPct val="100000"/>
              </a:lnSpc>
              <a:spcBef>
                <a:spcPts val="0"/>
              </a:spcBef>
              <a:spcAft>
                <a:spcPts val="1600"/>
              </a:spcAft>
              <a:buNone/>
            </a:pPr>
            <a:r>
              <a:rPr b="0" lang="en" sz="1400">
                <a:latin typeface="Lato"/>
                <a:ea typeface="Lato"/>
                <a:cs typeface="Lato"/>
                <a:sym typeface="Lato"/>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6" name="Shape 176"/>
        <p:cNvGrpSpPr/>
        <p:nvPr/>
      </p:nvGrpSpPr>
      <p:grpSpPr>
        <a:xfrm>
          <a:off x="0" y="0"/>
          <a:ext cx="0" cy="0"/>
          <a:chOff x="0" y="0"/>
          <a:chExt cx="0" cy="0"/>
        </a:xfrm>
      </p:grpSpPr>
      <p:sp>
        <p:nvSpPr>
          <p:cNvPr id="177" name="Shape 177"/>
          <p:cNvSpPr txBox="1"/>
          <p:nvPr>
            <p:ph idx="1" type="body"/>
          </p:nvPr>
        </p:nvSpPr>
        <p:spPr>
          <a:xfrm>
            <a:off x="178175" y="677075"/>
            <a:ext cx="8605200" cy="368400"/>
          </a:xfrm>
          <a:prstGeom prst="rect">
            <a:avLst/>
          </a:prstGeom>
        </p:spPr>
        <p:txBody>
          <a:bodyPr anchorCtr="0" anchor="ctr" bIns="91425" lIns="91425" rIns="91425" wrap="square" tIns="91425">
            <a:noAutofit/>
          </a:bodyPr>
          <a:lstStyle/>
          <a:p>
            <a:pPr lvl="0" rtl="0" algn="ctr">
              <a:spcBef>
                <a:spcPts val="0"/>
              </a:spcBef>
              <a:spcAft>
                <a:spcPts val="1600"/>
              </a:spcAft>
              <a:buNone/>
            </a:pPr>
            <a:r>
              <a:rPr b="1" lang="en" sz="3000">
                <a:solidFill>
                  <a:schemeClr val="dk1"/>
                </a:solidFill>
              </a:rPr>
              <a:t>Class Schedule</a:t>
            </a:r>
          </a:p>
          <a:p>
            <a:pPr lvl="0" rtl="0">
              <a:spcBef>
                <a:spcPts val="0"/>
              </a:spcBef>
              <a:buClr>
                <a:schemeClr val="dk2"/>
              </a:buClr>
              <a:buSzPct val="61111"/>
              <a:buFont typeface="Arial"/>
              <a:buNone/>
            </a:pPr>
            <a:r>
              <a:t/>
            </a:r>
            <a:endParaRPr sz="1800">
              <a:solidFill>
                <a:srgbClr val="000000"/>
              </a:solidFill>
            </a:endParaRPr>
          </a:p>
        </p:txBody>
      </p:sp>
      <p:graphicFrame>
        <p:nvGraphicFramePr>
          <p:cNvPr id="178" name="Shape 178"/>
          <p:cNvGraphicFramePr/>
          <p:nvPr/>
        </p:nvGraphicFramePr>
        <p:xfrm>
          <a:off x="952500" y="802138"/>
          <a:ext cx="3000000" cy="3000000"/>
        </p:xfrm>
        <a:graphic>
          <a:graphicData uri="http://schemas.openxmlformats.org/drawingml/2006/table">
            <a:tbl>
              <a:tblPr>
                <a:noFill/>
                <a:tableStyleId>{087E4CB9-8557-403D-96B2-F42958313230}</a:tableStyleId>
              </a:tblPr>
              <a:tblGrid>
                <a:gridCol w="1206500"/>
                <a:gridCol w="1206500"/>
                <a:gridCol w="1206500"/>
                <a:gridCol w="1206500"/>
                <a:gridCol w="1206500"/>
                <a:gridCol w="1206500"/>
              </a:tblGrid>
              <a:tr h="381000">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rPr lang="en"/>
                        <a:t>Monday</a:t>
                      </a:r>
                    </a:p>
                  </a:txBody>
                  <a:tcPr marT="91425" marB="91425" marR="91425" marL="91425"/>
                </a:tc>
                <a:tc>
                  <a:txBody>
                    <a:bodyPr>
                      <a:noAutofit/>
                    </a:bodyPr>
                    <a:lstStyle/>
                    <a:p>
                      <a:pPr lvl="0">
                        <a:spcBef>
                          <a:spcPts val="0"/>
                        </a:spcBef>
                        <a:buNone/>
                      </a:pPr>
                      <a:r>
                        <a:rPr lang="en"/>
                        <a:t>Tuesday</a:t>
                      </a:r>
                    </a:p>
                  </a:txBody>
                  <a:tcPr marT="91425" marB="91425" marR="91425" marL="91425"/>
                </a:tc>
                <a:tc>
                  <a:txBody>
                    <a:bodyPr>
                      <a:noAutofit/>
                    </a:bodyPr>
                    <a:lstStyle/>
                    <a:p>
                      <a:pPr lvl="0">
                        <a:spcBef>
                          <a:spcPts val="0"/>
                        </a:spcBef>
                        <a:buNone/>
                      </a:pPr>
                      <a:r>
                        <a:rPr lang="en"/>
                        <a:t>Wednesday</a:t>
                      </a:r>
                    </a:p>
                  </a:txBody>
                  <a:tcPr marT="91425" marB="91425" marR="91425" marL="91425"/>
                </a:tc>
                <a:tc>
                  <a:txBody>
                    <a:bodyPr>
                      <a:noAutofit/>
                    </a:bodyPr>
                    <a:lstStyle/>
                    <a:p>
                      <a:pPr lvl="0" rtl="0">
                        <a:spcBef>
                          <a:spcPts val="0"/>
                        </a:spcBef>
                        <a:buNone/>
                      </a:pPr>
                      <a:r>
                        <a:rPr lang="en"/>
                        <a:t>Thursday</a:t>
                      </a:r>
                    </a:p>
                  </a:txBody>
                  <a:tcPr marT="91425" marB="91425" marR="91425" marL="91425"/>
                </a:tc>
                <a:tc>
                  <a:txBody>
                    <a:bodyPr>
                      <a:noAutofit/>
                    </a:bodyPr>
                    <a:lstStyle/>
                    <a:p>
                      <a:pPr lvl="0" rtl="0">
                        <a:spcBef>
                          <a:spcPts val="0"/>
                        </a:spcBef>
                        <a:buNone/>
                      </a:pPr>
                      <a:r>
                        <a:rPr lang="en"/>
                        <a:t>Friday</a:t>
                      </a:r>
                    </a:p>
                  </a:txBody>
                  <a:tcPr marT="91425" marB="91425" marR="91425" marL="91425"/>
                </a:tc>
              </a:tr>
              <a:tr h="381000">
                <a:tc>
                  <a:txBody>
                    <a:bodyPr>
                      <a:noAutofit/>
                    </a:bodyPr>
                    <a:lstStyle/>
                    <a:p>
                      <a:pPr lvl="0">
                        <a:spcBef>
                          <a:spcPts val="0"/>
                        </a:spcBef>
                        <a:buNone/>
                      </a:pPr>
                      <a:r>
                        <a:rPr lang="en"/>
                        <a:t>8:05-8:55</a:t>
                      </a:r>
                    </a:p>
                  </a:txBody>
                  <a:tcPr marT="91425" marB="91425" marR="91425" marL="91425"/>
                </a:tc>
                <a:tc>
                  <a:txBody>
                    <a:bodyPr>
                      <a:noAutofit/>
                    </a:bodyPr>
                    <a:lstStyle/>
                    <a:p>
                      <a:pPr lvl="0">
                        <a:spcBef>
                          <a:spcPts val="0"/>
                        </a:spcBef>
                        <a:buNone/>
                      </a:pPr>
                      <a:r>
                        <a:rPr lang="en" sz="1100"/>
                        <a:t> Room 123</a:t>
                      </a:r>
                    </a:p>
                  </a:txBody>
                  <a:tcPr marT="91425" marB="91425" marR="91425" marL="91425"/>
                </a:tc>
                <a:tc>
                  <a:txBody>
                    <a:bodyPr>
                      <a:noAutofit/>
                    </a:bodyPr>
                    <a:lstStyle/>
                    <a:p>
                      <a:pPr lvl="0">
                        <a:spcBef>
                          <a:spcPts val="0"/>
                        </a:spcBef>
                        <a:buNone/>
                      </a:pPr>
                      <a:r>
                        <a:rPr lang="en" sz="1100"/>
                        <a:t> Room 123</a:t>
                      </a:r>
                    </a:p>
                  </a:txBody>
                  <a:tcPr marT="91425" marB="91425" marR="91425" marL="91425"/>
                </a:tc>
                <a:tc>
                  <a:txBody>
                    <a:bodyPr>
                      <a:noAutofit/>
                    </a:bodyPr>
                    <a:lstStyle/>
                    <a:p>
                      <a:pPr lvl="0">
                        <a:spcBef>
                          <a:spcPts val="0"/>
                        </a:spcBef>
                        <a:buNone/>
                      </a:pPr>
                      <a:r>
                        <a:rPr lang="en" sz="1100"/>
                        <a:t>Room  123</a:t>
                      </a:r>
                    </a:p>
                  </a:txBody>
                  <a:tcPr marT="91425" marB="91425" marR="91425" marL="91425"/>
                </a:tc>
                <a:tc>
                  <a:txBody>
                    <a:bodyPr>
                      <a:noAutofit/>
                    </a:bodyPr>
                    <a:lstStyle/>
                    <a:p>
                      <a:pPr lvl="0">
                        <a:spcBef>
                          <a:spcPts val="0"/>
                        </a:spcBef>
                        <a:buNone/>
                      </a:pPr>
                      <a:r>
                        <a:rPr lang="en" sz="1100"/>
                        <a:t>Room 123</a:t>
                      </a:r>
                    </a:p>
                  </a:txBody>
                  <a:tcPr marT="91425" marB="91425" marR="91425" marL="91425"/>
                </a:tc>
                <a:tc>
                  <a:txBody>
                    <a:bodyPr>
                      <a:noAutofit/>
                    </a:bodyPr>
                    <a:lstStyle/>
                    <a:p>
                      <a:pPr lvl="0" rtl="0">
                        <a:spcBef>
                          <a:spcPts val="0"/>
                        </a:spcBef>
                        <a:buNone/>
                      </a:pPr>
                      <a:r>
                        <a:rPr lang="en" sz="1100"/>
                        <a:t>Room 123</a:t>
                      </a:r>
                    </a:p>
                  </a:txBody>
                  <a:tcPr marT="91425" marB="91425" marR="91425" marL="91425"/>
                </a:tc>
              </a:tr>
              <a:tr h="381000">
                <a:tc>
                  <a:txBody>
                    <a:bodyPr>
                      <a:noAutofit/>
                    </a:bodyPr>
                    <a:lstStyle/>
                    <a:p>
                      <a:pPr lvl="0">
                        <a:spcBef>
                          <a:spcPts val="0"/>
                        </a:spcBef>
                        <a:buNone/>
                      </a:pPr>
                      <a:r>
                        <a:rPr lang="en"/>
                        <a:t>9:00-9:50</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r>
              <a:tr h="381000">
                <a:tc>
                  <a:txBody>
                    <a:bodyPr>
                      <a:noAutofit/>
                    </a:bodyPr>
                    <a:lstStyle/>
                    <a:p>
                      <a:pPr lvl="0">
                        <a:spcBef>
                          <a:spcPts val="0"/>
                        </a:spcBef>
                        <a:buNone/>
                      </a:pPr>
                      <a:r>
                        <a:rPr lang="en"/>
                        <a:t>9:55-10:45</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c>
                  <a:txBody>
                    <a:bodyPr>
                      <a:noAutofit/>
                    </a:bodyPr>
                    <a:lstStyle/>
                    <a:p>
                      <a:pPr lvl="0">
                        <a:spcBef>
                          <a:spcPts val="0"/>
                        </a:spcBef>
                        <a:buNone/>
                      </a:pPr>
                      <a:r>
                        <a:rPr lang="en" sz="1100"/>
                        <a:t>Eric rm 123</a:t>
                      </a:r>
                    </a:p>
                  </a:txBody>
                  <a:tcPr marT="91425" marB="91425" marR="91425" marL="91425"/>
                </a:tc>
              </a:tr>
              <a:tr h="381000">
                <a:tc>
                  <a:txBody>
                    <a:bodyPr>
                      <a:noAutofit/>
                    </a:bodyPr>
                    <a:lstStyle/>
                    <a:p>
                      <a:pPr lvl="0">
                        <a:spcBef>
                          <a:spcPts val="0"/>
                        </a:spcBef>
                        <a:buNone/>
                      </a:pPr>
                      <a:r>
                        <a:rPr lang="en"/>
                        <a:t>10:50-11:40</a:t>
                      </a:r>
                    </a:p>
                  </a:txBody>
                  <a:tcPr marT="91425" marB="91425" marR="91425" marL="91425"/>
                </a:tc>
                <a:tc>
                  <a:txBody>
                    <a:bodyPr>
                      <a:noAutofit/>
                    </a:bodyPr>
                    <a:lstStyle/>
                    <a:p>
                      <a:pPr lvl="0">
                        <a:spcBef>
                          <a:spcPts val="0"/>
                        </a:spcBef>
                        <a:buNone/>
                      </a:pPr>
                      <a:r>
                        <a:rPr lang="en" sz="1100"/>
                        <a:t>Juan rm 201</a:t>
                      </a:r>
                    </a:p>
                  </a:txBody>
                  <a:tcPr marT="91425" marB="91425" marR="91425" marL="91425"/>
                </a:tc>
                <a:tc>
                  <a:txBody>
                    <a:bodyPr>
                      <a:noAutofit/>
                    </a:bodyPr>
                    <a:lstStyle/>
                    <a:p>
                      <a:pPr lvl="0">
                        <a:spcBef>
                          <a:spcPts val="0"/>
                        </a:spcBef>
                        <a:buNone/>
                      </a:pPr>
                      <a:r>
                        <a:rPr lang="en" sz="1100"/>
                        <a:t>Juan rm 201</a:t>
                      </a:r>
                    </a:p>
                  </a:txBody>
                  <a:tcPr marT="91425" marB="91425" marR="91425" marL="91425"/>
                </a:tc>
                <a:tc>
                  <a:txBody>
                    <a:bodyPr>
                      <a:noAutofit/>
                    </a:bodyPr>
                    <a:lstStyle/>
                    <a:p>
                      <a:pPr lvl="0">
                        <a:spcBef>
                          <a:spcPts val="0"/>
                        </a:spcBef>
                        <a:buNone/>
                      </a:pPr>
                      <a:r>
                        <a:rPr lang="en" sz="1100"/>
                        <a:t>Juan rm 201</a:t>
                      </a:r>
                    </a:p>
                  </a:txBody>
                  <a:tcPr marT="91425" marB="91425" marR="91425" marL="91425"/>
                </a:tc>
                <a:tc>
                  <a:txBody>
                    <a:bodyPr>
                      <a:noAutofit/>
                    </a:bodyPr>
                    <a:lstStyle/>
                    <a:p>
                      <a:pPr lvl="0">
                        <a:spcBef>
                          <a:spcPts val="0"/>
                        </a:spcBef>
                        <a:buNone/>
                      </a:pPr>
                      <a:r>
                        <a:rPr lang="en" sz="1100"/>
                        <a:t>Juan rm 201</a:t>
                      </a:r>
                    </a:p>
                  </a:txBody>
                  <a:tcPr marT="91425" marB="91425" marR="91425" marL="91425"/>
                </a:tc>
                <a:tc>
                  <a:txBody>
                    <a:bodyPr>
                      <a:noAutofit/>
                    </a:bodyPr>
                    <a:lstStyle/>
                    <a:p>
                      <a:pPr lvl="0">
                        <a:spcBef>
                          <a:spcPts val="0"/>
                        </a:spcBef>
                        <a:buNone/>
                      </a:pPr>
                      <a:r>
                        <a:rPr lang="en" sz="1100"/>
                        <a:t>Juan rm 201</a:t>
                      </a:r>
                    </a:p>
                  </a:txBody>
                  <a:tcPr marT="91425" marB="91425" marR="91425" marL="91425"/>
                </a:tc>
              </a:tr>
              <a:tr h="381000">
                <a:tc>
                  <a:txBody>
                    <a:bodyPr>
                      <a:noAutofit/>
                    </a:bodyPr>
                    <a:lstStyle/>
                    <a:p>
                      <a:pPr lvl="0">
                        <a:spcBef>
                          <a:spcPts val="0"/>
                        </a:spcBef>
                        <a:buNone/>
                      </a:pPr>
                      <a:r>
                        <a:rPr lang="en"/>
                        <a:t>11:44-12:34</a:t>
                      </a:r>
                    </a:p>
                  </a:txBody>
                  <a:tcPr marT="91425" marB="91425" marR="91425" marL="91425"/>
                </a:tc>
                <a:tc>
                  <a:txBody>
                    <a:bodyPr>
                      <a:noAutofit/>
                    </a:bodyPr>
                    <a:lstStyle/>
                    <a:p>
                      <a:pPr lvl="0">
                        <a:spcBef>
                          <a:spcPts val="0"/>
                        </a:spcBef>
                        <a:buNone/>
                      </a:pPr>
                      <a:r>
                        <a:rPr lang="en" sz="1100"/>
                        <a:t>Prep Hour</a:t>
                      </a:r>
                    </a:p>
                  </a:txBody>
                  <a:tcPr marT="91425" marB="91425" marR="91425" marL="91425"/>
                </a:tc>
                <a:tc>
                  <a:txBody>
                    <a:bodyPr>
                      <a:noAutofit/>
                    </a:bodyPr>
                    <a:lstStyle/>
                    <a:p>
                      <a:pPr lvl="0">
                        <a:spcBef>
                          <a:spcPts val="0"/>
                        </a:spcBef>
                        <a:buNone/>
                      </a:pPr>
                      <a:r>
                        <a:rPr lang="en"/>
                        <a:t>Float</a:t>
                      </a:r>
                    </a:p>
                  </a:txBody>
                  <a:tcPr marT="91425" marB="91425" marR="91425" marL="91425"/>
                </a:tc>
                <a:tc>
                  <a:txBody>
                    <a:bodyPr>
                      <a:noAutofit/>
                    </a:bodyPr>
                    <a:lstStyle/>
                    <a:p>
                      <a:pPr lvl="0">
                        <a:spcBef>
                          <a:spcPts val="0"/>
                        </a:spcBef>
                        <a:buNone/>
                      </a:pPr>
                      <a:r>
                        <a:rPr lang="en"/>
                        <a:t>Float</a:t>
                      </a:r>
                    </a:p>
                  </a:txBody>
                  <a:tcPr marT="91425" marB="91425" marR="91425" marL="91425"/>
                </a:tc>
                <a:tc>
                  <a:txBody>
                    <a:bodyPr>
                      <a:noAutofit/>
                    </a:bodyPr>
                    <a:lstStyle/>
                    <a:p>
                      <a:pPr lvl="0">
                        <a:spcBef>
                          <a:spcPts val="0"/>
                        </a:spcBef>
                        <a:buNone/>
                      </a:pPr>
                      <a:r>
                        <a:rPr lang="en"/>
                        <a:t>Float</a:t>
                      </a:r>
                    </a:p>
                  </a:txBody>
                  <a:tcPr marT="91425" marB="91425" marR="91425" marL="91425"/>
                </a:tc>
                <a:tc>
                  <a:txBody>
                    <a:bodyPr>
                      <a:noAutofit/>
                    </a:bodyPr>
                    <a:lstStyle/>
                    <a:p>
                      <a:pPr lvl="0">
                        <a:spcBef>
                          <a:spcPts val="0"/>
                        </a:spcBef>
                        <a:buNone/>
                      </a:pPr>
                      <a:r>
                        <a:rPr lang="en"/>
                        <a:t>Float</a:t>
                      </a:r>
                    </a:p>
                  </a:txBody>
                  <a:tcPr marT="91425" marB="91425" marR="91425" marL="91425"/>
                </a:tc>
              </a:tr>
              <a:tr h="381000">
                <a:tc>
                  <a:txBody>
                    <a:bodyPr>
                      <a:noAutofit/>
                    </a:bodyPr>
                    <a:lstStyle/>
                    <a:p>
                      <a:pPr lvl="0">
                        <a:spcBef>
                          <a:spcPts val="0"/>
                        </a:spcBef>
                        <a:buNone/>
                      </a:pPr>
                      <a:r>
                        <a:rPr lang="en"/>
                        <a:t>Lunch</a:t>
                      </a:r>
                    </a:p>
                  </a:txBody>
                  <a:tcPr marT="91425" marB="91425" marR="91425" marL="91425"/>
                </a:tc>
                <a:tc>
                  <a:txBody>
                    <a:bodyPr>
                      <a:noAutofit/>
                    </a:bodyPr>
                    <a:lstStyle/>
                    <a:p>
                      <a:pPr lvl="0">
                        <a:spcBef>
                          <a:spcPts val="0"/>
                        </a:spcBef>
                        <a:buNone/>
                      </a:pPr>
                      <a:r>
                        <a:t/>
                      </a:r>
                      <a:endParaRPr/>
                    </a:p>
                  </a:txBody>
                  <a:tcPr marT="91425" marB="91425" marR="91425" marL="91425">
                    <a:solidFill>
                      <a:schemeClr val="dk1"/>
                    </a:solidFill>
                  </a:tcPr>
                </a:tc>
                <a:tc>
                  <a:txBody>
                    <a:bodyPr>
                      <a:noAutofit/>
                    </a:bodyPr>
                    <a:lstStyle/>
                    <a:p>
                      <a:pPr lvl="0">
                        <a:spcBef>
                          <a:spcPts val="0"/>
                        </a:spcBef>
                        <a:buNone/>
                      </a:pPr>
                      <a:r>
                        <a:t/>
                      </a:r>
                      <a:endParaRPr/>
                    </a:p>
                  </a:txBody>
                  <a:tcPr marT="91425" marB="91425" marR="91425" marL="91425">
                    <a:solidFill>
                      <a:schemeClr val="dk1"/>
                    </a:solidFill>
                  </a:tcPr>
                </a:tc>
                <a:tc>
                  <a:txBody>
                    <a:bodyPr>
                      <a:noAutofit/>
                    </a:bodyPr>
                    <a:lstStyle/>
                    <a:p>
                      <a:pPr lvl="0">
                        <a:spcBef>
                          <a:spcPts val="0"/>
                        </a:spcBef>
                        <a:buNone/>
                      </a:pPr>
                      <a:r>
                        <a:t/>
                      </a:r>
                      <a:endParaRPr/>
                    </a:p>
                  </a:txBody>
                  <a:tcPr marT="91425" marB="91425" marR="91425" marL="91425">
                    <a:solidFill>
                      <a:schemeClr val="dk1"/>
                    </a:solidFill>
                  </a:tcPr>
                </a:tc>
                <a:tc>
                  <a:txBody>
                    <a:bodyPr>
                      <a:noAutofit/>
                    </a:bodyPr>
                    <a:lstStyle/>
                    <a:p>
                      <a:pPr lvl="0">
                        <a:spcBef>
                          <a:spcPts val="0"/>
                        </a:spcBef>
                        <a:buNone/>
                      </a:pPr>
                      <a:r>
                        <a:t/>
                      </a:r>
                      <a:endParaRPr/>
                    </a:p>
                  </a:txBody>
                  <a:tcPr marT="91425" marB="91425" marR="91425" marL="91425">
                    <a:solidFill>
                      <a:schemeClr val="dk1"/>
                    </a:solidFill>
                  </a:tcPr>
                </a:tc>
                <a:tc>
                  <a:txBody>
                    <a:bodyPr>
                      <a:noAutofit/>
                    </a:bodyPr>
                    <a:lstStyle/>
                    <a:p>
                      <a:pPr lvl="0">
                        <a:spcBef>
                          <a:spcPts val="0"/>
                        </a:spcBef>
                        <a:buNone/>
                      </a:pPr>
                      <a:r>
                        <a:t/>
                      </a:r>
                      <a:endParaRPr/>
                    </a:p>
                  </a:txBody>
                  <a:tcPr marT="91425" marB="91425" marR="91425" marL="91425">
                    <a:solidFill>
                      <a:schemeClr val="dk1"/>
                    </a:solidFill>
                  </a:tcPr>
                </a:tc>
              </a:tr>
              <a:tr h="381000">
                <a:tc>
                  <a:txBody>
                    <a:bodyPr>
                      <a:noAutofit/>
                    </a:bodyPr>
                    <a:lstStyle/>
                    <a:p>
                      <a:pPr lvl="0">
                        <a:spcBef>
                          <a:spcPts val="0"/>
                        </a:spcBef>
                        <a:buNone/>
                      </a:pPr>
                      <a:r>
                        <a:rPr lang="en"/>
                        <a:t>1:08-1:58</a:t>
                      </a:r>
                    </a:p>
                  </a:txBody>
                  <a:tcPr marT="91425" marB="91425" marR="91425" marL="91425"/>
                </a:tc>
                <a:tc>
                  <a:txBody>
                    <a:bodyPr>
                      <a:noAutofit/>
                    </a:bodyPr>
                    <a:lstStyle/>
                    <a:p>
                      <a:pPr lvl="0">
                        <a:spcBef>
                          <a:spcPts val="0"/>
                        </a:spcBef>
                        <a:buNone/>
                      </a:pPr>
                      <a:r>
                        <a:rPr lang="en" sz="1100"/>
                        <a:t>Zac rm 160</a:t>
                      </a:r>
                    </a:p>
                  </a:txBody>
                  <a:tcPr marT="91425" marB="91425" marR="91425" marL="91425"/>
                </a:tc>
                <a:tc>
                  <a:txBody>
                    <a:bodyPr>
                      <a:noAutofit/>
                    </a:bodyPr>
                    <a:lstStyle/>
                    <a:p>
                      <a:pPr lvl="0">
                        <a:spcBef>
                          <a:spcPts val="0"/>
                        </a:spcBef>
                        <a:buNone/>
                      </a:pPr>
                      <a:r>
                        <a:rPr lang="en" sz="1100"/>
                        <a:t>Zac rm 160</a:t>
                      </a:r>
                    </a:p>
                  </a:txBody>
                  <a:tcPr marT="91425" marB="91425" marR="91425" marL="91425"/>
                </a:tc>
                <a:tc>
                  <a:txBody>
                    <a:bodyPr>
                      <a:noAutofit/>
                    </a:bodyPr>
                    <a:lstStyle/>
                    <a:p>
                      <a:pPr lvl="0">
                        <a:spcBef>
                          <a:spcPts val="0"/>
                        </a:spcBef>
                        <a:buNone/>
                      </a:pPr>
                      <a:r>
                        <a:rPr lang="en" sz="1100"/>
                        <a:t>Zac rm 160</a:t>
                      </a:r>
                    </a:p>
                  </a:txBody>
                  <a:tcPr marT="91425" marB="91425" marR="91425" marL="91425"/>
                </a:tc>
                <a:tc>
                  <a:txBody>
                    <a:bodyPr>
                      <a:noAutofit/>
                    </a:bodyPr>
                    <a:lstStyle/>
                    <a:p>
                      <a:pPr lvl="0">
                        <a:spcBef>
                          <a:spcPts val="0"/>
                        </a:spcBef>
                        <a:buNone/>
                      </a:pPr>
                      <a:r>
                        <a:rPr lang="en" sz="1100"/>
                        <a:t>Zac rm 160</a:t>
                      </a:r>
                    </a:p>
                  </a:txBody>
                  <a:tcPr marT="91425" marB="91425" marR="91425" marL="91425"/>
                </a:tc>
                <a:tc>
                  <a:txBody>
                    <a:bodyPr>
                      <a:noAutofit/>
                    </a:bodyPr>
                    <a:lstStyle/>
                    <a:p>
                      <a:pPr lvl="0">
                        <a:spcBef>
                          <a:spcPts val="0"/>
                        </a:spcBef>
                        <a:buNone/>
                      </a:pPr>
                      <a:r>
                        <a:rPr lang="en" sz="1100"/>
                        <a:t>Zac rm 160</a:t>
                      </a:r>
                    </a:p>
                  </a:txBody>
                  <a:tcPr marT="91425" marB="91425" marR="91425" marL="91425"/>
                </a:tc>
              </a:tr>
              <a:tr h="381000">
                <a:tc>
                  <a:txBody>
                    <a:bodyPr>
                      <a:noAutofit/>
                    </a:bodyPr>
                    <a:lstStyle/>
                    <a:p>
                      <a:pPr lvl="0" rtl="0">
                        <a:spcBef>
                          <a:spcPts val="0"/>
                        </a:spcBef>
                        <a:buNone/>
                      </a:pPr>
                      <a:r>
                        <a:rPr lang="en"/>
                        <a:t>2:02-2:52</a:t>
                      </a:r>
                    </a:p>
                  </a:txBody>
                  <a:tcPr marT="91425" marB="91425" marR="91425" marL="91425"/>
                </a:tc>
                <a:tc>
                  <a:txBody>
                    <a:bodyPr>
                      <a:noAutofit/>
                    </a:bodyPr>
                    <a:lstStyle/>
                    <a:p>
                      <a:pPr lvl="0">
                        <a:spcBef>
                          <a:spcPts val="0"/>
                        </a:spcBef>
                        <a:buNone/>
                      </a:pPr>
                      <a:r>
                        <a:rPr lang="en"/>
                        <a:t>FACS</a:t>
                      </a:r>
                    </a:p>
                  </a:txBody>
                  <a:tcPr marT="91425" marB="91425" marR="91425" marL="91425"/>
                </a:tc>
                <a:tc>
                  <a:txBody>
                    <a:bodyPr>
                      <a:noAutofit/>
                    </a:bodyPr>
                    <a:lstStyle/>
                    <a:p>
                      <a:pPr lvl="0">
                        <a:spcBef>
                          <a:spcPts val="0"/>
                        </a:spcBef>
                        <a:buNone/>
                      </a:pPr>
                      <a:r>
                        <a:rPr lang="en"/>
                        <a:t>FACS</a:t>
                      </a:r>
                    </a:p>
                  </a:txBody>
                  <a:tcPr marT="91425" marB="91425" marR="91425" marL="91425"/>
                </a:tc>
                <a:tc>
                  <a:txBody>
                    <a:bodyPr>
                      <a:noAutofit/>
                    </a:bodyPr>
                    <a:lstStyle/>
                    <a:p>
                      <a:pPr lvl="0">
                        <a:spcBef>
                          <a:spcPts val="0"/>
                        </a:spcBef>
                        <a:buNone/>
                      </a:pPr>
                      <a:r>
                        <a:rPr lang="en"/>
                        <a:t>FACS</a:t>
                      </a:r>
                    </a:p>
                  </a:txBody>
                  <a:tcPr marT="91425" marB="91425" marR="91425" marL="91425"/>
                </a:tc>
                <a:tc>
                  <a:txBody>
                    <a:bodyPr>
                      <a:noAutofit/>
                    </a:bodyPr>
                    <a:lstStyle/>
                    <a:p>
                      <a:pPr lvl="0">
                        <a:spcBef>
                          <a:spcPts val="0"/>
                        </a:spcBef>
                        <a:buNone/>
                      </a:pPr>
                      <a:r>
                        <a:rPr lang="en"/>
                        <a:t>FACS</a:t>
                      </a:r>
                    </a:p>
                  </a:txBody>
                  <a:tcPr marT="91425" marB="91425" marR="91425" marL="91425"/>
                </a:tc>
                <a:tc>
                  <a:txBody>
                    <a:bodyPr>
                      <a:noAutofit/>
                    </a:bodyPr>
                    <a:lstStyle/>
                    <a:p>
                      <a:pPr lvl="0">
                        <a:spcBef>
                          <a:spcPts val="0"/>
                        </a:spcBef>
                        <a:buNone/>
                      </a:pPr>
                      <a:r>
                        <a:rPr lang="en"/>
                        <a:t>FACS</a:t>
                      </a: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graphicFrame>
        <p:nvGraphicFramePr>
          <p:cNvPr id="183" name="Shape 183"/>
          <p:cNvGraphicFramePr/>
          <p:nvPr/>
        </p:nvGraphicFramePr>
        <p:xfrm>
          <a:off x="186325" y="567888"/>
          <a:ext cx="3000000" cy="3000000"/>
        </p:xfrm>
        <a:graphic>
          <a:graphicData uri="http://schemas.openxmlformats.org/drawingml/2006/table">
            <a:tbl>
              <a:tblPr>
                <a:noFill/>
                <a:tableStyleId>{087E4CB9-8557-403D-96B2-F42958313230}</a:tableStyleId>
              </a:tblPr>
              <a:tblGrid>
                <a:gridCol w="1809750"/>
                <a:gridCol w="1275200"/>
                <a:gridCol w="2558125"/>
                <a:gridCol w="3128275"/>
              </a:tblGrid>
              <a:tr h="381000">
                <a:tc>
                  <a:txBody>
                    <a:bodyPr>
                      <a:noAutofit/>
                    </a:bodyPr>
                    <a:lstStyle/>
                    <a:p>
                      <a:pPr lvl="0" rtl="0">
                        <a:spcBef>
                          <a:spcPts val="0"/>
                        </a:spcBef>
                        <a:buNone/>
                      </a:pPr>
                      <a:r>
                        <a:rPr lang="en" sz="1800"/>
                        <a:t>Student </a:t>
                      </a:r>
                    </a:p>
                  </a:txBody>
                  <a:tcPr marT="91425" marB="91425" marR="91425" marL="91425"/>
                </a:tc>
                <a:tc>
                  <a:txBody>
                    <a:bodyPr>
                      <a:noAutofit/>
                    </a:bodyPr>
                    <a:lstStyle/>
                    <a:p>
                      <a:pPr lvl="0" rtl="0">
                        <a:spcBef>
                          <a:spcPts val="0"/>
                        </a:spcBef>
                        <a:buNone/>
                      </a:pPr>
                      <a:r>
                        <a:rPr lang="en" sz="1800"/>
                        <a:t>Class</a:t>
                      </a:r>
                    </a:p>
                  </a:txBody>
                  <a:tcPr marT="91425" marB="91425" marR="91425" marL="91425"/>
                </a:tc>
                <a:tc>
                  <a:txBody>
                    <a:bodyPr>
                      <a:noAutofit/>
                    </a:bodyPr>
                    <a:lstStyle/>
                    <a:p>
                      <a:pPr lvl="0">
                        <a:spcBef>
                          <a:spcPts val="0"/>
                        </a:spcBef>
                        <a:buNone/>
                      </a:pPr>
                      <a:r>
                        <a:rPr lang="en" sz="1800"/>
                        <a:t>Traits</a:t>
                      </a:r>
                    </a:p>
                  </a:txBody>
                  <a:tcPr marT="91425" marB="91425" marR="91425" marL="91425"/>
                </a:tc>
                <a:tc>
                  <a:txBody>
                    <a:bodyPr>
                      <a:noAutofit/>
                    </a:bodyPr>
                    <a:lstStyle/>
                    <a:p>
                      <a:pPr lvl="0">
                        <a:spcBef>
                          <a:spcPts val="0"/>
                        </a:spcBef>
                        <a:buNone/>
                      </a:pPr>
                      <a:r>
                        <a:rPr lang="en" sz="1800"/>
                        <a:t>Modifications</a:t>
                      </a:r>
                    </a:p>
                  </a:txBody>
                  <a:tcPr marT="91425" marB="91425" marR="91425" marL="91425"/>
                </a:tc>
              </a:tr>
              <a:tr h="381000">
                <a:tc>
                  <a:txBody>
                    <a:bodyPr>
                      <a:noAutofit/>
                    </a:bodyPr>
                    <a:lstStyle/>
                    <a:p>
                      <a:pPr lvl="0">
                        <a:spcBef>
                          <a:spcPts val="0"/>
                        </a:spcBef>
                        <a:buNone/>
                      </a:pPr>
                      <a:r>
                        <a:rPr lang="en" sz="1800"/>
                        <a:t>Eric </a:t>
                      </a:r>
                    </a:p>
                  </a:txBody>
                  <a:tcPr marT="91425" marB="91425" marR="91425" marL="91425"/>
                </a:tc>
                <a:tc>
                  <a:txBody>
                    <a:bodyPr>
                      <a:noAutofit/>
                    </a:bodyPr>
                    <a:lstStyle/>
                    <a:p>
                      <a:pPr lvl="0">
                        <a:spcBef>
                          <a:spcPts val="0"/>
                        </a:spcBef>
                        <a:buNone/>
                      </a:pPr>
                      <a:r>
                        <a:rPr lang="en" sz="1800"/>
                        <a:t>EL</a:t>
                      </a:r>
                    </a:p>
                  </a:txBody>
                  <a:tcPr marT="91425" marB="91425" marR="91425" marL="91425"/>
                </a:tc>
                <a:tc>
                  <a:txBody>
                    <a:bodyPr>
                      <a:noAutofit/>
                    </a:bodyPr>
                    <a:lstStyle/>
                    <a:p>
                      <a:pPr lvl="0">
                        <a:spcBef>
                          <a:spcPts val="0"/>
                        </a:spcBef>
                        <a:buNone/>
                      </a:pPr>
                      <a:r>
                        <a:rPr lang="en" sz="1100"/>
                        <a:t>Difficulty staying on task, overwhelmed by page full of writing</a:t>
                      </a:r>
                    </a:p>
                  </a:txBody>
                  <a:tcPr marT="91425" marB="91425" marR="91425" marL="91425"/>
                </a:tc>
                <a:tc>
                  <a:txBody>
                    <a:bodyPr>
                      <a:noAutofit/>
                    </a:bodyPr>
                    <a:lstStyle/>
                    <a:p>
                      <a:pPr lvl="0">
                        <a:spcBef>
                          <a:spcPts val="0"/>
                        </a:spcBef>
                        <a:buNone/>
                      </a:pPr>
                      <a:r>
                        <a:rPr lang="en" sz="1100"/>
                        <a:t>Use blank paper to separate math problems. </a:t>
                      </a:r>
                    </a:p>
                    <a:p>
                      <a:pPr lvl="0">
                        <a:spcBef>
                          <a:spcPts val="0"/>
                        </a:spcBef>
                        <a:buNone/>
                      </a:pPr>
                      <a:r>
                        <a:rPr lang="en" sz="1100"/>
                        <a:t>Gently redirect to stay on task. </a:t>
                      </a:r>
                    </a:p>
                    <a:p>
                      <a:pPr lvl="0">
                        <a:spcBef>
                          <a:spcPts val="0"/>
                        </a:spcBef>
                        <a:buNone/>
                      </a:pPr>
                      <a:r>
                        <a:rPr lang="en" sz="1100"/>
                        <a:t>Ask leading questions to help him find answers.</a:t>
                      </a:r>
                    </a:p>
                  </a:txBody>
                  <a:tcPr marT="91425" marB="91425" marR="91425" marL="91425"/>
                </a:tc>
              </a:tr>
              <a:tr h="381000">
                <a:tc>
                  <a:txBody>
                    <a:bodyPr>
                      <a:noAutofit/>
                    </a:bodyPr>
                    <a:lstStyle/>
                    <a:p>
                      <a:pPr lvl="0">
                        <a:spcBef>
                          <a:spcPts val="0"/>
                        </a:spcBef>
                        <a:buNone/>
                      </a:pPr>
                      <a:r>
                        <a:rPr lang="en" sz="1800"/>
                        <a:t>Juan</a:t>
                      </a:r>
                    </a:p>
                  </a:txBody>
                  <a:tcPr marT="91425" marB="91425" marR="91425" marL="91425"/>
                </a:tc>
                <a:tc>
                  <a:txBody>
                    <a:bodyPr>
                      <a:noAutofit/>
                    </a:bodyPr>
                    <a:lstStyle/>
                    <a:p>
                      <a:pPr lvl="0">
                        <a:spcBef>
                          <a:spcPts val="0"/>
                        </a:spcBef>
                        <a:buNone/>
                      </a:pPr>
                      <a:r>
                        <a:rPr lang="en" sz="1800"/>
                        <a:t>Math</a:t>
                      </a:r>
                    </a:p>
                  </a:txBody>
                  <a:tcPr marT="91425" marB="91425" marR="91425" marL="91425"/>
                </a:tc>
                <a:tc>
                  <a:txBody>
                    <a:bodyPr>
                      <a:noAutofit/>
                    </a:bodyPr>
                    <a:lstStyle/>
                    <a:p>
                      <a:pPr lvl="0">
                        <a:spcBef>
                          <a:spcPts val="0"/>
                        </a:spcBef>
                        <a:buNone/>
                      </a:pPr>
                      <a:r>
                        <a:rPr lang="en" sz="1100"/>
                        <a:t>Low level English skills.  Hard worker. </a:t>
                      </a:r>
                    </a:p>
                  </a:txBody>
                  <a:tcPr marT="91425" marB="91425" marR="91425" marL="91425"/>
                </a:tc>
                <a:tc>
                  <a:txBody>
                    <a:bodyPr>
                      <a:noAutofit/>
                    </a:bodyPr>
                    <a:lstStyle/>
                    <a:p>
                      <a:pPr lvl="0">
                        <a:spcBef>
                          <a:spcPts val="0"/>
                        </a:spcBef>
                        <a:buNone/>
                      </a:pPr>
                      <a:r>
                        <a:rPr lang="en" sz="1200"/>
                        <a:t>Repeat directions and explain words </a:t>
                      </a:r>
                    </a:p>
                  </a:txBody>
                  <a:tcPr marT="91425" marB="91425" marR="91425" marL="91425"/>
                </a:tc>
              </a:tr>
              <a:tr h="381000">
                <a:tc>
                  <a:txBody>
                    <a:bodyPr>
                      <a:noAutofit/>
                    </a:bodyPr>
                    <a:lstStyle/>
                    <a:p>
                      <a:pPr lvl="0">
                        <a:spcBef>
                          <a:spcPts val="0"/>
                        </a:spcBef>
                        <a:buNone/>
                      </a:pPr>
                      <a:r>
                        <a:rPr lang="en" sz="1800"/>
                        <a:t>Quy</a:t>
                      </a:r>
                    </a:p>
                  </a:txBody>
                  <a:tcPr marT="91425" marB="91425" marR="91425" marL="91425"/>
                </a:tc>
                <a:tc>
                  <a:txBody>
                    <a:bodyPr>
                      <a:noAutofit/>
                    </a:bodyPr>
                    <a:lstStyle/>
                    <a:p>
                      <a:pPr lvl="0">
                        <a:spcBef>
                          <a:spcPts val="0"/>
                        </a:spcBef>
                        <a:buNone/>
                      </a:pPr>
                      <a:r>
                        <a:rPr lang="en" sz="1800"/>
                        <a:t>Science</a:t>
                      </a:r>
                    </a:p>
                  </a:txBody>
                  <a:tcPr marT="91425" marB="91425" marR="91425" marL="91425"/>
                </a:tc>
                <a:tc>
                  <a:txBody>
                    <a:bodyPr>
                      <a:noAutofit/>
                    </a:bodyPr>
                    <a:lstStyle/>
                    <a:p>
                      <a:pPr lvl="0">
                        <a:spcBef>
                          <a:spcPts val="0"/>
                        </a:spcBef>
                        <a:buNone/>
                      </a:pPr>
                      <a:r>
                        <a:rPr lang="en" sz="1100"/>
                        <a:t>Low level English. New to US. Home country does not teach science. Everything is very new to him.</a:t>
                      </a:r>
                    </a:p>
                  </a:txBody>
                  <a:tcPr marT="91425" marB="91425" marR="91425" marL="91425"/>
                </a:tc>
                <a:tc>
                  <a:txBody>
                    <a:bodyPr>
                      <a:noAutofit/>
                    </a:bodyPr>
                    <a:lstStyle/>
                    <a:p>
                      <a:pPr lvl="0">
                        <a:spcBef>
                          <a:spcPts val="0"/>
                        </a:spcBef>
                        <a:buNone/>
                      </a:pPr>
                      <a:r>
                        <a:rPr lang="en" sz="1100"/>
                        <a:t>Until Quy reaches higher levels in English the teacher will modify his assignments to basic information. Help explain concepts, use translation app when needed.</a:t>
                      </a:r>
                    </a:p>
                  </a:txBody>
                  <a:tcPr marT="91425" marB="91425" marR="91425" marL="91425"/>
                </a:tc>
              </a:tr>
              <a:tr h="381000">
                <a:tc>
                  <a:txBody>
                    <a:bodyPr>
                      <a:noAutofit/>
                    </a:bodyPr>
                    <a:lstStyle/>
                    <a:p>
                      <a:pPr lvl="0">
                        <a:spcBef>
                          <a:spcPts val="0"/>
                        </a:spcBef>
                        <a:buNone/>
                      </a:pPr>
                      <a:r>
                        <a:t/>
                      </a:r>
                      <a:endParaRPr sz="1800"/>
                    </a:p>
                  </a:txBody>
                  <a:tcPr marT="91425" marB="91425" marR="91425" marL="91425">
                    <a:lnB cap="flat" cmpd="sng" w="28575">
                      <a:solidFill>
                        <a:srgbClr val="9E9E9E"/>
                      </a:solidFill>
                      <a:prstDash val="solid"/>
                      <a:round/>
                      <a:headEnd len="med" w="med" type="none"/>
                      <a:tailEnd len="med" w="med" type="none"/>
                    </a:lnB>
                  </a:tcPr>
                </a:tc>
                <a:tc>
                  <a:txBody>
                    <a:bodyPr>
                      <a:noAutofit/>
                    </a:bodyPr>
                    <a:lstStyle/>
                    <a:p>
                      <a:pPr lvl="0">
                        <a:spcBef>
                          <a:spcPts val="0"/>
                        </a:spcBef>
                        <a:buNone/>
                      </a:pPr>
                      <a:r>
                        <a:rPr lang="en" sz="1800"/>
                        <a:t>FACS</a:t>
                      </a:r>
                    </a:p>
                  </a:txBody>
                  <a:tcPr marT="91425" marB="91425" marR="91425" marL="91425">
                    <a:lnB cap="flat" cmpd="sng" w="28575">
                      <a:solidFill>
                        <a:srgbClr val="9E9E9E"/>
                      </a:solidFill>
                      <a:prstDash val="solid"/>
                      <a:round/>
                      <a:headEnd len="med" w="med" type="none"/>
                      <a:tailEnd len="med" w="med" type="none"/>
                    </a:lnB>
                  </a:tcPr>
                </a:tc>
                <a:tc>
                  <a:txBody>
                    <a:bodyPr>
                      <a:noAutofit/>
                    </a:bodyPr>
                    <a:lstStyle/>
                    <a:p>
                      <a:pPr lvl="0">
                        <a:spcBef>
                          <a:spcPts val="0"/>
                        </a:spcBef>
                        <a:buNone/>
                      </a:pPr>
                      <a:r>
                        <a:rPr lang="en" sz="1100"/>
                        <a:t>There are 3 EL students in this class</a:t>
                      </a:r>
                    </a:p>
                    <a:p>
                      <a:pPr lvl="0">
                        <a:spcBef>
                          <a:spcPts val="0"/>
                        </a:spcBef>
                        <a:buNone/>
                      </a:pPr>
                      <a:r>
                        <a:rPr lang="en" sz="1100"/>
                        <a:t>You are not assigned to one student. Help each student as needed.</a:t>
                      </a:r>
                    </a:p>
                  </a:txBody>
                  <a:tcPr marT="91425" marB="91425" marR="91425" marL="91425">
                    <a:lnB cap="flat" cmpd="sng" w="28575">
                      <a:solidFill>
                        <a:srgbClr val="9E9E9E"/>
                      </a:solidFill>
                      <a:prstDash val="solid"/>
                      <a:round/>
                      <a:headEnd len="med" w="med" type="none"/>
                      <a:tailEnd len="med" w="med" type="none"/>
                    </a:lnB>
                  </a:tcPr>
                </a:tc>
                <a:tc>
                  <a:txBody>
                    <a:bodyPr>
                      <a:noAutofit/>
                    </a:bodyPr>
                    <a:lstStyle/>
                    <a:p>
                      <a:pPr lvl="0">
                        <a:spcBef>
                          <a:spcPts val="0"/>
                        </a:spcBef>
                        <a:buNone/>
                      </a:pPr>
                      <a:r>
                        <a:rPr lang="en" sz="1100"/>
                        <a:t>Help with directions, explain terms</a:t>
                      </a:r>
                    </a:p>
                  </a:txBody>
                  <a:tcPr marT="91425" marB="91425" marR="91425" marL="91425">
                    <a:lnB cap="flat" cmpd="sng" w="28575">
                      <a:solidFill>
                        <a:srgbClr val="9E9E9E"/>
                      </a:solidFill>
                      <a:prstDash val="solid"/>
                      <a:round/>
                      <a:headEnd len="med" w="med" type="none"/>
                      <a:tailEnd len="med" w="med" type="none"/>
                    </a:lnB>
                  </a:tcPr>
                </a:tc>
              </a:tr>
              <a:tr h="566525">
                <a:tc>
                  <a:txBody>
                    <a:bodyPr>
                      <a:noAutofit/>
                    </a:bodyPr>
                    <a:lstStyle/>
                    <a:p>
                      <a:pPr lvl="0" rtl="0">
                        <a:spcBef>
                          <a:spcPts val="0"/>
                        </a:spcBef>
                        <a:buNone/>
                      </a:pPr>
                      <a:r>
                        <a:rPr lang="en" sz="1800"/>
                        <a:t>Float</a:t>
                      </a:r>
                    </a:p>
                  </a:txBody>
                  <a:tcPr marT="91425" marB="91425" marR="91425" marL="91425">
                    <a:lnT cap="flat" cmpd="sng" w="28575">
                      <a:solidFill>
                        <a:srgbClr val="9E9E9E"/>
                      </a:solidFill>
                      <a:prstDash val="solid"/>
                      <a:round/>
                      <a:headEnd len="med" w="med" type="none"/>
                      <a:tailEnd len="med" w="med" type="none"/>
                    </a:lnT>
                  </a:tcPr>
                </a:tc>
                <a:tc>
                  <a:txBody>
                    <a:bodyPr>
                      <a:noAutofit/>
                    </a:bodyPr>
                    <a:lstStyle/>
                    <a:p>
                      <a:pPr lvl="0" rtl="0">
                        <a:spcBef>
                          <a:spcPts val="0"/>
                        </a:spcBef>
                        <a:buNone/>
                      </a:pPr>
                      <a:r>
                        <a:t/>
                      </a:r>
                      <a:endParaRPr sz="1800"/>
                    </a:p>
                  </a:txBody>
                  <a:tcPr marT="91425" marB="91425" marR="91425" marL="91425">
                    <a:lnT cap="flat" cmpd="sng" w="28575">
                      <a:solidFill>
                        <a:srgbClr val="9E9E9E"/>
                      </a:solidFill>
                      <a:prstDash val="solid"/>
                      <a:round/>
                      <a:headEnd len="med" w="med" type="none"/>
                      <a:tailEnd len="med" w="med" type="none"/>
                    </a:lnT>
                  </a:tcPr>
                </a:tc>
                <a:tc>
                  <a:txBody>
                    <a:bodyPr>
                      <a:noAutofit/>
                    </a:bodyPr>
                    <a:lstStyle/>
                    <a:p>
                      <a:pPr lvl="0">
                        <a:spcBef>
                          <a:spcPts val="0"/>
                        </a:spcBef>
                        <a:buNone/>
                      </a:pPr>
                      <a:r>
                        <a:rPr lang="en" sz="1100"/>
                        <a:t>Some EL students may have difficulty with a particular skill</a:t>
                      </a:r>
                    </a:p>
                  </a:txBody>
                  <a:tcPr marT="91425" marB="91425" marR="91425" marL="91425">
                    <a:lnT cap="flat" cmpd="sng" w="28575">
                      <a:solidFill>
                        <a:srgbClr val="9E9E9E"/>
                      </a:solidFill>
                      <a:prstDash val="solid"/>
                      <a:round/>
                      <a:headEnd len="med" w="med" type="none"/>
                      <a:tailEnd len="med" w="med" type="none"/>
                    </a:lnT>
                  </a:tcPr>
                </a:tc>
                <a:tc>
                  <a:txBody>
                    <a:bodyPr>
                      <a:noAutofit/>
                    </a:bodyPr>
                    <a:lstStyle/>
                    <a:p>
                      <a:pPr lvl="0">
                        <a:spcBef>
                          <a:spcPts val="0"/>
                        </a:spcBef>
                        <a:buClr>
                          <a:schemeClr val="dk2"/>
                        </a:buClr>
                        <a:buSzPct val="100000"/>
                        <a:buFont typeface="Arial"/>
                        <a:buNone/>
                      </a:pPr>
                      <a:r>
                        <a:rPr lang="en" sz="1100">
                          <a:solidFill>
                            <a:schemeClr val="dk2"/>
                          </a:solidFill>
                        </a:rPr>
                        <a:t>Use this hour to go to classes for students that need infrequent , but specific help. </a:t>
                      </a:r>
                    </a:p>
                    <a:p>
                      <a:pPr lvl="0">
                        <a:spcBef>
                          <a:spcPts val="0"/>
                        </a:spcBef>
                        <a:buNone/>
                      </a:pPr>
                      <a:r>
                        <a:t/>
                      </a:r>
                      <a:endParaRPr sz="1100"/>
                    </a:p>
                  </a:txBody>
                  <a:tcPr marT="91425" marB="91425" marR="91425" marL="91425">
                    <a:lnT cap="flat" cmpd="sng" w="28575">
                      <a:solidFill>
                        <a:srgbClr val="9E9E9E"/>
                      </a:solidFill>
                      <a:prstDash val="solid"/>
                      <a:round/>
                      <a:headEnd len="med" w="med" type="none"/>
                      <a:tailEnd len="med" w="med" type="none"/>
                    </a:lnT>
                  </a:tcPr>
                </a:tc>
              </a:tr>
              <a:tr h="488100">
                <a:tc>
                  <a:txBody>
                    <a:bodyPr>
                      <a:noAutofit/>
                    </a:bodyPr>
                    <a:lstStyle/>
                    <a:p>
                      <a:pPr lvl="0" rtl="0">
                        <a:spcBef>
                          <a:spcPts val="0"/>
                        </a:spcBef>
                        <a:buNone/>
                      </a:pPr>
                      <a:r>
                        <a:rPr lang="en" sz="1800"/>
                        <a:t>Prep</a:t>
                      </a:r>
                    </a:p>
                  </a:txBody>
                  <a:tcPr marT="91425" marB="91425" marR="91425" marL="91425"/>
                </a:tc>
                <a:tc>
                  <a:txBody>
                    <a:bodyPr>
                      <a:noAutofit/>
                    </a:bodyPr>
                    <a:lstStyle/>
                    <a:p>
                      <a:pPr lvl="0" rtl="0">
                        <a:spcBef>
                          <a:spcPts val="0"/>
                        </a:spcBef>
                        <a:buNone/>
                      </a:pPr>
                      <a:r>
                        <a:t/>
                      </a:r>
                      <a:endParaRPr sz="1800"/>
                    </a:p>
                  </a:txBody>
                  <a:tcPr marT="91425" marB="91425" marR="91425" marL="91425"/>
                </a:tc>
                <a:tc>
                  <a:txBody>
                    <a:bodyPr>
                      <a:noAutofit/>
                    </a:bodyPr>
                    <a:lstStyle/>
                    <a:p>
                      <a:pPr lvl="0">
                        <a:spcBef>
                          <a:spcPts val="0"/>
                        </a:spcBef>
                        <a:buNone/>
                      </a:pPr>
                      <a:r>
                        <a:rPr lang="en" sz="1100"/>
                        <a:t>Gather supplies for the week</a:t>
                      </a:r>
                    </a:p>
                    <a:p>
                      <a:pPr lvl="0">
                        <a:spcBef>
                          <a:spcPts val="0"/>
                        </a:spcBef>
                        <a:buNone/>
                      </a:pPr>
                      <a:r>
                        <a:rPr lang="en" sz="1100"/>
                        <a:t>Prep for what you know you might need</a:t>
                      </a:r>
                    </a:p>
                  </a:txBody>
                  <a:tcPr marT="91425" marB="91425" marR="91425" marL="91425"/>
                </a:tc>
                <a:tc>
                  <a:txBody>
                    <a:bodyPr>
                      <a:noAutofit/>
                    </a:bodyPr>
                    <a:lstStyle/>
                    <a:p>
                      <a:pPr lvl="0">
                        <a:spcBef>
                          <a:spcPts val="0"/>
                        </a:spcBef>
                        <a:buNone/>
                      </a:pPr>
                      <a:r>
                        <a:t/>
                      </a:r>
                      <a:endParaRPr/>
                    </a:p>
                  </a:txBody>
                  <a:tcPr marT="91425" marB="91425" marR="91425" marL="91425"/>
                </a:tc>
              </a:tr>
            </a:tbl>
          </a:graphicData>
        </a:graphic>
      </p:graphicFrame>
      <p:sp>
        <p:nvSpPr>
          <p:cNvPr id="184" name="Shape 184"/>
          <p:cNvSpPr txBox="1"/>
          <p:nvPr/>
        </p:nvSpPr>
        <p:spPr>
          <a:xfrm>
            <a:off x="1758050" y="0"/>
            <a:ext cx="5487900" cy="653400"/>
          </a:xfrm>
          <a:prstGeom prst="rect">
            <a:avLst/>
          </a:prstGeom>
          <a:noFill/>
          <a:ln>
            <a:noFill/>
          </a:ln>
        </p:spPr>
        <p:txBody>
          <a:bodyPr anchorCtr="0" anchor="t" bIns="91425" lIns="91425" rIns="91425" wrap="square" tIns="91425">
            <a:noAutofit/>
          </a:bodyPr>
          <a:lstStyle/>
          <a:p>
            <a:pPr lvl="0" algn="ctr">
              <a:spcBef>
                <a:spcPts val="0"/>
              </a:spcBef>
              <a:buNone/>
            </a:pPr>
            <a:r>
              <a:rPr lang="en" sz="2800"/>
              <a:t>Students &amp; Needs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423600" y="417000"/>
            <a:ext cx="8296800" cy="687600"/>
          </a:xfrm>
          <a:prstGeom prst="rect">
            <a:avLst/>
          </a:prstGeom>
        </p:spPr>
        <p:txBody>
          <a:bodyPr anchorCtr="0" anchor="ctr" bIns="91425" lIns="91425" rIns="91425" wrap="square" tIns="91425">
            <a:noAutofit/>
          </a:bodyPr>
          <a:lstStyle/>
          <a:p>
            <a:pPr lvl="0" rtl="0">
              <a:spcBef>
                <a:spcPts val="0"/>
              </a:spcBef>
              <a:buNone/>
            </a:pPr>
            <a:r>
              <a:rPr lang="en" sz="2400"/>
              <a:t>Expectations and Duties</a:t>
            </a:r>
          </a:p>
        </p:txBody>
      </p:sp>
      <p:sp>
        <p:nvSpPr>
          <p:cNvPr id="190" name="Shape 190"/>
          <p:cNvSpPr txBox="1"/>
          <p:nvPr/>
        </p:nvSpPr>
        <p:spPr>
          <a:xfrm>
            <a:off x="1133100" y="1033450"/>
            <a:ext cx="6877800" cy="867000"/>
          </a:xfrm>
          <a:prstGeom prst="rect">
            <a:avLst/>
          </a:prstGeom>
          <a:noFill/>
          <a:ln>
            <a:noFill/>
          </a:ln>
        </p:spPr>
        <p:txBody>
          <a:bodyPr anchorCtr="0" anchor="t" bIns="91425" lIns="91425" rIns="91425" wrap="square" tIns="91425">
            <a:noAutofit/>
          </a:bodyPr>
          <a:lstStyle/>
          <a:p>
            <a:pPr lvl="0" algn="ctr">
              <a:spcBef>
                <a:spcPts val="0"/>
              </a:spcBef>
              <a:buNone/>
            </a:pPr>
            <a:r>
              <a:rPr lang="en">
                <a:solidFill>
                  <a:srgbClr val="FFFFFF"/>
                </a:solidFill>
              </a:rPr>
              <a:t>It might be easier to understand what your duties and expectations are by comparing what is the responsibility of a paraeducator and what is the responsibility of the licensed teacher. </a:t>
            </a:r>
          </a:p>
        </p:txBody>
      </p:sp>
      <p:graphicFrame>
        <p:nvGraphicFramePr>
          <p:cNvPr id="191" name="Shape 191"/>
          <p:cNvGraphicFramePr/>
          <p:nvPr/>
        </p:nvGraphicFramePr>
        <p:xfrm>
          <a:off x="952500" y="1900450"/>
          <a:ext cx="3000000" cy="3000000"/>
        </p:xfrm>
        <a:graphic>
          <a:graphicData uri="http://schemas.openxmlformats.org/drawingml/2006/table">
            <a:tbl>
              <a:tblPr>
                <a:noFill/>
                <a:tableStyleId>{087E4CB9-8557-403D-96B2-F42958313230}</a:tableStyleId>
              </a:tblPr>
              <a:tblGrid>
                <a:gridCol w="3619500"/>
                <a:gridCol w="3619500"/>
              </a:tblGrid>
              <a:tr h="634975">
                <a:tc>
                  <a:txBody>
                    <a:bodyPr>
                      <a:noAutofit/>
                    </a:bodyPr>
                    <a:lstStyle/>
                    <a:p>
                      <a:pPr lvl="0" algn="ctr">
                        <a:spcBef>
                          <a:spcPts val="0"/>
                        </a:spcBef>
                        <a:buNone/>
                      </a:pPr>
                      <a:r>
                        <a:rPr lang="en" sz="2400">
                          <a:solidFill>
                            <a:srgbClr val="FFFFFF"/>
                          </a:solidFill>
                        </a:rPr>
                        <a:t>Paraeducator</a:t>
                      </a:r>
                    </a:p>
                  </a:txBody>
                  <a:tcPr marT="91425" marB="91425" marR="91425" marL="91425">
                    <a:lnL cap="flat" cmpd="sng" w="19050">
                      <a:solidFill>
                        <a:srgbClr val="CCCCCC"/>
                      </a:solidFill>
                      <a:prstDash val="solid"/>
                      <a:round/>
                      <a:headEnd len="med" w="med" type="none"/>
                      <a:tailEnd len="med" w="med" type="none"/>
                    </a:lnL>
                    <a:lnR cap="flat" cmpd="sng" w="19050">
                      <a:solidFill>
                        <a:srgbClr val="CCCCCC"/>
                      </a:solidFill>
                      <a:prstDash val="solid"/>
                      <a:round/>
                      <a:headEnd len="med" w="med" type="none"/>
                      <a:tailEnd len="med" w="med" type="none"/>
                    </a:lnR>
                    <a:lnT cap="flat" cmpd="sng" w="19050">
                      <a:solidFill>
                        <a:srgbClr val="CCCCCC"/>
                      </a:solidFill>
                      <a:prstDash val="solid"/>
                      <a:round/>
                      <a:headEnd len="med" w="med" type="none"/>
                      <a:tailEnd len="med" w="med" type="none"/>
                    </a:lnT>
                    <a:lnB cap="flat" cmpd="sng" w="19050">
                      <a:solidFill>
                        <a:srgbClr val="CCCCCC"/>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rPr>
                        <a:t>Teacher</a:t>
                      </a:r>
                    </a:p>
                  </a:txBody>
                  <a:tcPr marT="91425" marB="91425" marR="91425" marL="91425">
                    <a:lnL cap="flat" cmpd="sng" w="19050">
                      <a:solidFill>
                        <a:srgbClr val="CCCCCC"/>
                      </a:solidFill>
                      <a:prstDash val="solid"/>
                      <a:round/>
                      <a:headEnd len="med" w="med" type="none"/>
                      <a:tailEnd len="med" w="med" type="none"/>
                    </a:lnL>
                    <a:lnR cap="flat" cmpd="sng" w="19050">
                      <a:solidFill>
                        <a:srgbClr val="CCCCCC"/>
                      </a:solidFill>
                      <a:prstDash val="solid"/>
                      <a:round/>
                      <a:headEnd len="med" w="med" type="none"/>
                      <a:tailEnd len="med" w="med" type="none"/>
                    </a:lnR>
                    <a:lnT cap="flat" cmpd="sng" w="19050">
                      <a:solidFill>
                        <a:srgbClr val="CCCCCC"/>
                      </a:solidFill>
                      <a:prstDash val="solid"/>
                      <a:round/>
                      <a:headEnd len="med" w="med" type="none"/>
                      <a:tailEnd len="med" w="med" type="none"/>
                    </a:lnT>
                    <a:lnB cap="flat" cmpd="sng" w="19050">
                      <a:solidFill>
                        <a:srgbClr val="CCCCCC"/>
                      </a:solidFill>
                      <a:prstDash val="solid"/>
                      <a:round/>
                      <a:headEnd len="med" w="med" type="none"/>
                      <a:tailEnd len="med" w="med" type="none"/>
                    </a:lnB>
                  </a:tcPr>
                </a:tc>
              </a:tr>
              <a:tr h="2167000">
                <a:tc>
                  <a:txBody>
                    <a:bodyPr>
                      <a:noAutofit/>
                    </a:bodyPr>
                    <a:lstStyle/>
                    <a:p>
                      <a:pPr lvl="0" rtl="0" algn="ctr">
                        <a:spcBef>
                          <a:spcPts val="0"/>
                        </a:spcBef>
                        <a:buNone/>
                      </a:pPr>
                      <a:r>
                        <a:rPr lang="en">
                          <a:solidFill>
                            <a:srgbClr val="FFFFFF"/>
                          </a:solidFill>
                        </a:rPr>
                        <a:t>Assists students with tests</a:t>
                      </a:r>
                    </a:p>
                    <a:p>
                      <a:pPr lvl="0" rtl="0" algn="ctr">
                        <a:spcBef>
                          <a:spcPts val="0"/>
                        </a:spcBef>
                        <a:buNone/>
                      </a:pPr>
                      <a:r>
                        <a:rPr lang="en">
                          <a:solidFill>
                            <a:srgbClr val="FFFFFF"/>
                          </a:solidFill>
                        </a:rPr>
                        <a:t>Support, not isolate the student</a:t>
                      </a:r>
                    </a:p>
                    <a:p>
                      <a:pPr lvl="0" rtl="0" algn="ctr">
                        <a:spcBef>
                          <a:spcPts val="0"/>
                        </a:spcBef>
                        <a:buNone/>
                      </a:pPr>
                      <a:r>
                        <a:rPr lang="en">
                          <a:solidFill>
                            <a:srgbClr val="FFFFFF"/>
                          </a:solidFill>
                        </a:rPr>
                        <a:t>Encourage independence</a:t>
                      </a:r>
                    </a:p>
                    <a:p>
                      <a:pPr lvl="0" rtl="0" algn="ctr">
                        <a:spcBef>
                          <a:spcPts val="0"/>
                        </a:spcBef>
                        <a:buNone/>
                      </a:pPr>
                      <a:r>
                        <a:rPr lang="en">
                          <a:solidFill>
                            <a:srgbClr val="FFFFFF"/>
                          </a:solidFill>
                        </a:rPr>
                        <a:t>Assist in preparing materials</a:t>
                      </a:r>
                    </a:p>
                    <a:p>
                      <a:pPr lvl="0" rtl="0" algn="ctr">
                        <a:spcBef>
                          <a:spcPts val="0"/>
                        </a:spcBef>
                        <a:buNone/>
                      </a:pPr>
                      <a:r>
                        <a:rPr lang="en">
                          <a:solidFill>
                            <a:srgbClr val="FFFFFF"/>
                          </a:solidFill>
                        </a:rPr>
                        <a:t>Re-teach in a small group</a:t>
                      </a:r>
                    </a:p>
                    <a:p>
                      <a:pPr lvl="0" rtl="0" algn="ctr">
                        <a:spcBef>
                          <a:spcPts val="0"/>
                        </a:spcBef>
                        <a:buNone/>
                      </a:pPr>
                      <a:r>
                        <a:rPr lang="en">
                          <a:solidFill>
                            <a:srgbClr val="FFFFFF"/>
                          </a:solidFill>
                        </a:rPr>
                        <a:t>Pull out for services if IEP indicates</a:t>
                      </a:r>
                    </a:p>
                    <a:p>
                      <a:pPr lvl="0" rtl="0" algn="ctr">
                        <a:spcBef>
                          <a:spcPts val="0"/>
                        </a:spcBef>
                        <a:buNone/>
                      </a:pPr>
                      <a:r>
                        <a:rPr lang="en">
                          <a:solidFill>
                            <a:srgbClr val="FFFFFF"/>
                          </a:solidFill>
                        </a:rPr>
                        <a:t>Can help record grades</a:t>
                      </a:r>
                    </a:p>
                    <a:p>
                      <a:pPr lvl="0" rtl="0" algn="ctr">
                        <a:spcBef>
                          <a:spcPts val="0"/>
                        </a:spcBef>
                        <a:buNone/>
                      </a:pPr>
                      <a:r>
                        <a:rPr lang="en">
                          <a:solidFill>
                            <a:srgbClr val="FFFFFF"/>
                          </a:solidFill>
                        </a:rPr>
                        <a:t>Assist in behavior management program</a:t>
                      </a:r>
                    </a:p>
                    <a:p>
                      <a:pPr lvl="0" rtl="0" algn="ctr">
                        <a:spcBef>
                          <a:spcPts val="0"/>
                        </a:spcBef>
                        <a:buNone/>
                      </a:pPr>
                      <a:r>
                        <a:rPr lang="en">
                          <a:solidFill>
                            <a:srgbClr val="FFFFFF"/>
                          </a:solidFill>
                        </a:rPr>
                        <a:t>Maintain confidentiality of the student</a:t>
                      </a:r>
                    </a:p>
                  </a:txBody>
                  <a:tcPr marT="91425" marB="91425" marR="91425" marL="91425">
                    <a:lnL cap="flat" cmpd="sng" w="19050">
                      <a:solidFill>
                        <a:srgbClr val="CCCCCC"/>
                      </a:solidFill>
                      <a:prstDash val="solid"/>
                      <a:round/>
                      <a:headEnd len="med" w="med" type="none"/>
                      <a:tailEnd len="med" w="med" type="none"/>
                    </a:lnL>
                    <a:lnR cap="flat" cmpd="sng" w="19050">
                      <a:solidFill>
                        <a:srgbClr val="CCCCCC"/>
                      </a:solidFill>
                      <a:prstDash val="solid"/>
                      <a:round/>
                      <a:headEnd len="med" w="med" type="none"/>
                      <a:tailEnd len="med" w="med" type="none"/>
                    </a:lnR>
                    <a:lnT cap="flat" cmpd="sng" w="19050">
                      <a:solidFill>
                        <a:srgbClr val="CCCCCC"/>
                      </a:solidFill>
                      <a:prstDash val="solid"/>
                      <a:round/>
                      <a:headEnd len="med" w="med" type="none"/>
                      <a:tailEnd len="med" w="med" type="none"/>
                    </a:lnT>
                    <a:lnB cap="flat" cmpd="sng" w="19050">
                      <a:solidFill>
                        <a:srgbClr val="CCCCCC"/>
                      </a:solidFill>
                      <a:prstDash val="solid"/>
                      <a:round/>
                      <a:headEnd len="med" w="med" type="none"/>
                      <a:tailEnd len="med" w="med" type="none"/>
                    </a:lnB>
                  </a:tcPr>
                </a:tc>
                <a:tc>
                  <a:txBody>
                    <a:bodyPr>
                      <a:noAutofit/>
                    </a:bodyPr>
                    <a:lstStyle/>
                    <a:p>
                      <a:pPr lvl="0" rtl="0" algn="ctr">
                        <a:spcBef>
                          <a:spcPts val="0"/>
                        </a:spcBef>
                        <a:buNone/>
                      </a:pPr>
                      <a:r>
                        <a:rPr lang="en">
                          <a:solidFill>
                            <a:srgbClr val="FFFFFF"/>
                          </a:solidFill>
                        </a:rPr>
                        <a:t>Develop lesson plans</a:t>
                      </a:r>
                    </a:p>
                    <a:p>
                      <a:pPr lvl="0" rtl="0" algn="ctr">
                        <a:spcBef>
                          <a:spcPts val="0"/>
                        </a:spcBef>
                        <a:buNone/>
                      </a:pPr>
                      <a:r>
                        <a:rPr lang="en">
                          <a:solidFill>
                            <a:srgbClr val="FFFFFF"/>
                          </a:solidFill>
                        </a:rPr>
                        <a:t>Direct teach material</a:t>
                      </a:r>
                    </a:p>
                    <a:p>
                      <a:pPr lvl="0" rtl="0" algn="ctr">
                        <a:spcBef>
                          <a:spcPts val="0"/>
                        </a:spcBef>
                        <a:buNone/>
                      </a:pPr>
                      <a:r>
                        <a:rPr lang="en">
                          <a:solidFill>
                            <a:srgbClr val="FFFFFF"/>
                          </a:solidFill>
                        </a:rPr>
                        <a:t>Develops IEP goals</a:t>
                      </a:r>
                    </a:p>
                    <a:p>
                      <a:pPr lvl="0" rtl="0" algn="ctr">
                        <a:spcBef>
                          <a:spcPts val="0"/>
                        </a:spcBef>
                        <a:buNone/>
                      </a:pPr>
                      <a:r>
                        <a:rPr lang="en">
                          <a:solidFill>
                            <a:srgbClr val="FFFFFF"/>
                          </a:solidFill>
                        </a:rPr>
                        <a:t>Assigns final grades</a:t>
                      </a:r>
                    </a:p>
                    <a:p>
                      <a:pPr lvl="0" rtl="0" algn="ctr">
                        <a:spcBef>
                          <a:spcPts val="0"/>
                        </a:spcBef>
                        <a:buNone/>
                      </a:pPr>
                      <a:r>
                        <a:rPr lang="en">
                          <a:solidFill>
                            <a:srgbClr val="FFFFFF"/>
                          </a:solidFill>
                        </a:rPr>
                        <a:t>Implements behavior management</a:t>
                      </a:r>
                    </a:p>
                    <a:p>
                      <a:pPr lvl="0" rtl="0" algn="ctr">
                        <a:spcBef>
                          <a:spcPts val="0"/>
                        </a:spcBef>
                        <a:buNone/>
                      </a:pPr>
                      <a:r>
                        <a:rPr lang="en">
                          <a:solidFill>
                            <a:srgbClr val="FFFFFF"/>
                          </a:solidFill>
                        </a:rPr>
                        <a:t>Primary contact for parents</a:t>
                      </a:r>
                    </a:p>
                    <a:p>
                      <a:pPr lvl="0" rtl="0" algn="ctr">
                        <a:spcBef>
                          <a:spcPts val="0"/>
                        </a:spcBef>
                        <a:buNone/>
                      </a:pPr>
                      <a:r>
                        <a:rPr lang="en">
                          <a:solidFill>
                            <a:srgbClr val="FFFFFF"/>
                          </a:solidFill>
                        </a:rPr>
                        <a:t>Maintains confidentiality of the student</a:t>
                      </a:r>
                    </a:p>
                  </a:txBody>
                  <a:tcPr marT="91425" marB="91425" marR="91425" marL="91425">
                    <a:lnL cap="flat" cmpd="sng" w="19050">
                      <a:solidFill>
                        <a:srgbClr val="CCCCCC"/>
                      </a:solidFill>
                      <a:prstDash val="solid"/>
                      <a:round/>
                      <a:headEnd len="med" w="med" type="none"/>
                      <a:tailEnd len="med" w="med" type="none"/>
                    </a:lnL>
                    <a:lnR cap="flat" cmpd="sng" w="19050">
                      <a:solidFill>
                        <a:srgbClr val="CCCCCC"/>
                      </a:solidFill>
                      <a:prstDash val="solid"/>
                      <a:round/>
                      <a:headEnd len="med" w="med" type="none"/>
                      <a:tailEnd len="med" w="med" type="none"/>
                    </a:lnR>
                    <a:lnT cap="flat" cmpd="sng" w="19050">
                      <a:solidFill>
                        <a:srgbClr val="CCCCCC"/>
                      </a:solidFill>
                      <a:prstDash val="solid"/>
                      <a:round/>
                      <a:headEnd len="med" w="med" type="none"/>
                      <a:tailEnd len="med" w="med" type="none"/>
                    </a:lnT>
                    <a:lnB cap="flat" cmpd="sng" w="19050">
                      <a:solidFill>
                        <a:srgbClr val="CCCCCC"/>
                      </a:solidFill>
                      <a:prstDash val="solid"/>
                      <a:round/>
                      <a:headEnd len="med" w="med" type="none"/>
                      <a:tailEnd len="med" w="med"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b="5329" l="0" r="11111" t="0"/>
          <a:stretch/>
        </p:blipFill>
        <p:spPr>
          <a:xfrm>
            <a:off x="0" y="0"/>
            <a:ext cx="9144000" cy="5143500"/>
          </a:xfrm>
          <a:prstGeom prst="rect">
            <a:avLst/>
          </a:prstGeom>
          <a:noFill/>
          <a:ln>
            <a:noFill/>
          </a:ln>
        </p:spPr>
      </p:pic>
      <p:sp>
        <p:nvSpPr>
          <p:cNvPr id="197" name="Shape 197"/>
          <p:cNvSpPr txBox="1"/>
          <p:nvPr>
            <p:ph type="title"/>
          </p:nvPr>
        </p:nvSpPr>
        <p:spPr>
          <a:xfrm>
            <a:off x="283103" y="712141"/>
            <a:ext cx="6244200" cy="3835500"/>
          </a:xfrm>
          <a:prstGeom prst="rect">
            <a:avLst/>
          </a:prstGeom>
        </p:spPr>
        <p:txBody>
          <a:bodyPr anchorCtr="0" anchor="t" bIns="91425" lIns="91425" rIns="91425" wrap="square" tIns="91425">
            <a:noAutofit/>
          </a:bodyPr>
          <a:lstStyle/>
          <a:p>
            <a:pPr lvl="0" rtl="0">
              <a:spcBef>
                <a:spcPts val="0"/>
              </a:spcBef>
              <a:spcAft>
                <a:spcPts val="1000"/>
              </a:spcAft>
              <a:buNone/>
            </a:pPr>
            <a:r>
              <a:rPr lang="en" sz="4200">
                <a:solidFill>
                  <a:schemeClr val="accent5"/>
                </a:solidFill>
              </a:rPr>
              <a:t>Goals </a:t>
            </a:r>
          </a:p>
          <a:p>
            <a:pPr lvl="0" rtl="0">
              <a:spcBef>
                <a:spcPts val="0"/>
              </a:spcBef>
              <a:spcAft>
                <a:spcPts val="1000"/>
              </a:spcAft>
              <a:buNone/>
            </a:pPr>
            <a:r>
              <a:rPr b="0" lang="en" sz="2100"/>
              <a:t>Each student has goals that were made in conjunction with their parents, education team and service providers.  If you are unsure about what a student should be working towards please ask.  Our desire is that a student becomes as independent as possible and succeeds at his goals. </a:t>
            </a:r>
          </a:p>
          <a:p>
            <a:pPr lvl="0" rtl="0">
              <a:lnSpc>
                <a:spcPct val="115000"/>
              </a:lnSpc>
              <a:spcBef>
                <a:spcPts val="0"/>
              </a:spcBef>
              <a:spcAft>
                <a:spcPts val="1000"/>
              </a:spcAft>
              <a:buNone/>
            </a:pPr>
            <a:r>
              <a:t/>
            </a:r>
            <a:endParaRPr sz="2400" u="sng">
              <a:solidFill>
                <a:schemeClr val="accent5"/>
              </a:solidFill>
            </a:endParaRPr>
          </a:p>
        </p:txBody>
      </p:sp>
      <p:grpSp>
        <p:nvGrpSpPr>
          <p:cNvPr id="198" name="Shape 198"/>
          <p:cNvGrpSpPr/>
          <p:nvPr/>
        </p:nvGrpSpPr>
        <p:grpSpPr>
          <a:xfrm>
            <a:off x="6781388" y="2464035"/>
            <a:ext cx="2212050" cy="2537076"/>
            <a:chOff x="6803275" y="395363"/>
            <a:chExt cx="2212050" cy="2537076"/>
          </a:xfrm>
        </p:grpSpPr>
        <p:pic>
          <p:nvPicPr>
            <p:cNvPr id="199" name="Shape 199"/>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descr="Piece of duct tape sticking a note to the slide" id="200" name="Shape 200"/>
            <p:cNvPicPr preferRelativeResize="0"/>
            <p:nvPr/>
          </p:nvPicPr>
          <p:blipFill rotWithShape="1">
            <a:blip r:embed="rId5">
              <a:alphaModFix/>
            </a:blip>
            <a:srcRect b="10011" l="9244" r="2118" t="5926"/>
            <a:stretch/>
          </p:blipFill>
          <p:spPr>
            <a:xfrm rot="154826">
              <a:off x="7370663" y="419419"/>
              <a:ext cx="1077273" cy="382687"/>
            </a:xfrm>
            <a:prstGeom prst="rect">
              <a:avLst/>
            </a:prstGeom>
            <a:noFill/>
            <a:ln>
              <a:noFill/>
            </a:ln>
          </p:spPr>
        </p:pic>
        <p:sp>
          <p:nvSpPr>
            <p:cNvPr id="201" name="Shape 201"/>
            <p:cNvSpPr txBox="1"/>
            <p:nvPr/>
          </p:nvSpPr>
          <p:spPr>
            <a:xfrm>
              <a:off x="6944800" y="684231"/>
              <a:ext cx="1929000" cy="2004000"/>
            </a:xfrm>
            <a:prstGeom prst="rect">
              <a:avLst/>
            </a:prstGeom>
            <a:noFill/>
            <a:ln>
              <a:noFill/>
            </a:ln>
          </p:spPr>
          <p:txBody>
            <a:bodyPr anchorCtr="0" anchor="t" bIns="91425" lIns="91425" rIns="91425" wrap="square" tIns="91425">
              <a:noAutofit/>
            </a:bodyPr>
            <a:lstStyle/>
            <a:p>
              <a:pPr lvl="0" rtl="0">
                <a:spcBef>
                  <a:spcPts val="0"/>
                </a:spcBef>
                <a:spcAft>
                  <a:spcPts val="800"/>
                </a:spcAft>
                <a:buNone/>
              </a:pPr>
              <a:r>
                <a:rPr b="1" lang="en">
                  <a:solidFill>
                    <a:schemeClr val="dk1"/>
                  </a:solidFill>
                  <a:latin typeface="Raleway"/>
                  <a:ea typeface="Raleway"/>
                  <a:cs typeface="Raleway"/>
                  <a:sym typeface="Raleway"/>
                </a:rPr>
                <a:t>IEP</a:t>
              </a:r>
            </a:p>
            <a:p>
              <a:pPr lvl="0" rtl="0">
                <a:spcBef>
                  <a:spcPts val="0"/>
                </a:spcBef>
                <a:spcAft>
                  <a:spcPts val="800"/>
                </a:spcAft>
                <a:buNone/>
              </a:pPr>
              <a:r>
                <a:rPr lang="en" sz="1200">
                  <a:solidFill>
                    <a:schemeClr val="dk2"/>
                  </a:solidFill>
                  <a:latin typeface="Raleway"/>
                  <a:ea typeface="Raleway"/>
                  <a:cs typeface="Raleway"/>
                  <a:sym typeface="Raleway"/>
                </a:rPr>
                <a:t>I will have you attend an IEP meeting to observe. When you feel comfortable in your position I will ask you to be an active member in IEP meetings when necessary.</a:t>
              </a: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283100" y="415200"/>
            <a:ext cx="4064400" cy="4324500"/>
          </a:xfrm>
          <a:prstGeom prst="rect">
            <a:avLst/>
          </a:prstGeom>
        </p:spPr>
        <p:txBody>
          <a:bodyPr anchorCtr="0" anchor="t" bIns="91425" lIns="91425" rIns="91425" wrap="square" tIns="91425">
            <a:noAutofit/>
          </a:bodyPr>
          <a:lstStyle/>
          <a:p>
            <a:pPr lvl="0" rtl="0">
              <a:spcBef>
                <a:spcPts val="0"/>
              </a:spcBef>
              <a:spcAft>
                <a:spcPts val="1600"/>
              </a:spcAft>
              <a:buNone/>
            </a:pPr>
            <a:r>
              <a:rPr b="0" lang="en" sz="2300"/>
              <a:t>Accommodations and Modifications:</a:t>
            </a:r>
          </a:p>
          <a:p>
            <a:pPr lvl="0" rtl="0">
              <a:spcBef>
                <a:spcPts val="0"/>
              </a:spcBef>
              <a:spcAft>
                <a:spcPts val="1600"/>
              </a:spcAft>
              <a:buNone/>
            </a:pPr>
            <a:r>
              <a:rPr b="0" lang="en" sz="1400"/>
              <a:t>Each of our students will need some sort of accommodation or modification. As the student progresses these will change. If you feel that modifications and accommodations are not being carried out by the teacher please let me know via email. The teacher may have forgotten what is on the student’s IEP. </a:t>
            </a:r>
          </a:p>
          <a:p>
            <a:pPr lvl="0" rtl="0">
              <a:spcBef>
                <a:spcPts val="0"/>
              </a:spcBef>
              <a:spcAft>
                <a:spcPts val="1600"/>
              </a:spcAft>
              <a:buNone/>
            </a:pPr>
            <a:r>
              <a:rPr b="0" lang="en" sz="1400"/>
              <a:t>The image on the right is a visual of how accommodations help our students. Adding boxes or taking them away does not give anyone an unfair advantage, they merely help to make a level playing ground.  </a:t>
            </a:r>
          </a:p>
        </p:txBody>
      </p:sp>
      <p:pic>
        <p:nvPicPr>
          <p:cNvPr descr="IISC_EqualityEquity.png" id="207" name="Shape 207"/>
          <p:cNvPicPr preferRelativeResize="0"/>
          <p:nvPr/>
        </p:nvPicPr>
        <p:blipFill>
          <a:blip r:embed="rId3">
            <a:alphaModFix/>
          </a:blip>
          <a:stretch>
            <a:fillRect/>
          </a:stretch>
        </p:blipFill>
        <p:spPr>
          <a:xfrm>
            <a:off x="4626900" y="756152"/>
            <a:ext cx="4265901" cy="3631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idx="4294967295" type="title"/>
          </p:nvPr>
        </p:nvSpPr>
        <p:spPr>
          <a:xfrm>
            <a:off x="1925575" y="284525"/>
            <a:ext cx="5197200" cy="768000"/>
          </a:xfrm>
          <a:prstGeom prst="rect">
            <a:avLst/>
          </a:prstGeom>
        </p:spPr>
        <p:txBody>
          <a:bodyPr anchorCtr="0" anchor="t" bIns="91425" lIns="91425" rIns="91425" wrap="square" tIns="91425">
            <a:noAutofit/>
          </a:bodyPr>
          <a:lstStyle/>
          <a:p>
            <a:pPr lvl="0" rtl="0" algn="ctr">
              <a:spcBef>
                <a:spcPts val="0"/>
              </a:spcBef>
              <a:spcAft>
                <a:spcPts val="1600"/>
              </a:spcAft>
              <a:buNone/>
            </a:pPr>
            <a:r>
              <a:rPr lang="en" sz="3600">
                <a:solidFill>
                  <a:schemeClr val="dk1"/>
                </a:solidFill>
              </a:rPr>
              <a:t>Table of Contents</a:t>
            </a:r>
          </a:p>
        </p:txBody>
      </p:sp>
      <p:sp>
        <p:nvSpPr>
          <p:cNvPr id="79" name="Shape 79"/>
          <p:cNvSpPr txBox="1"/>
          <p:nvPr>
            <p:ph idx="4294967295" type="title"/>
          </p:nvPr>
        </p:nvSpPr>
        <p:spPr>
          <a:xfrm>
            <a:off x="521875" y="1420750"/>
            <a:ext cx="2668200" cy="34020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lang="en" sz="1700">
                <a:latin typeface="Lato"/>
                <a:ea typeface="Lato"/>
                <a:cs typeface="Lato"/>
                <a:sym typeface="Lato"/>
              </a:rPr>
              <a:t>Section 1</a:t>
            </a:r>
          </a:p>
          <a:p>
            <a:pPr lvl="0" rtl="0">
              <a:lnSpc>
                <a:spcPct val="100000"/>
              </a:lnSpc>
              <a:spcBef>
                <a:spcPts val="0"/>
              </a:spcBef>
              <a:spcAft>
                <a:spcPts val="1600"/>
              </a:spcAft>
              <a:buNone/>
            </a:pPr>
            <a:r>
              <a:rPr b="0" lang="en" sz="1800">
                <a:latin typeface="Lato"/>
                <a:ea typeface="Lato"/>
                <a:cs typeface="Lato"/>
                <a:sym typeface="Lato"/>
              </a:rPr>
              <a:t>School Information                                       </a:t>
            </a:r>
          </a:p>
          <a:p>
            <a:pPr lvl="0" rtl="0">
              <a:lnSpc>
                <a:spcPct val="100000"/>
              </a:lnSpc>
              <a:spcBef>
                <a:spcPts val="0"/>
              </a:spcBef>
              <a:spcAft>
                <a:spcPts val="1600"/>
              </a:spcAft>
              <a:buNone/>
            </a:pPr>
            <a:r>
              <a:rPr b="0" lang="en" sz="1800">
                <a:latin typeface="Lato"/>
                <a:ea typeface="Lato"/>
                <a:cs typeface="Lato"/>
                <a:sym typeface="Lato"/>
              </a:rPr>
              <a:t>List of Colleagues</a:t>
            </a:r>
          </a:p>
          <a:p>
            <a:pPr lvl="0" rtl="0">
              <a:lnSpc>
                <a:spcPct val="100000"/>
              </a:lnSpc>
              <a:spcBef>
                <a:spcPts val="0"/>
              </a:spcBef>
              <a:spcAft>
                <a:spcPts val="1600"/>
              </a:spcAft>
              <a:buNone/>
            </a:pPr>
            <a:r>
              <a:rPr b="0" lang="en" sz="1800">
                <a:latin typeface="Lato"/>
                <a:ea typeface="Lato"/>
                <a:cs typeface="Lato"/>
                <a:sym typeface="Lato"/>
              </a:rPr>
              <a:t>Administration Help</a:t>
            </a:r>
          </a:p>
          <a:p>
            <a:pPr lvl="0" rtl="0">
              <a:lnSpc>
                <a:spcPct val="100000"/>
              </a:lnSpc>
              <a:spcBef>
                <a:spcPts val="0"/>
              </a:spcBef>
              <a:spcAft>
                <a:spcPts val="1600"/>
              </a:spcAft>
              <a:buNone/>
            </a:pPr>
            <a:r>
              <a:rPr b="0" lang="en" sz="1400">
                <a:latin typeface="Lato"/>
                <a:ea typeface="Lato"/>
                <a:cs typeface="Lato"/>
                <a:sym typeface="Lato"/>
              </a:rPr>
              <a:t>                                                                                                                     </a:t>
            </a:r>
          </a:p>
        </p:txBody>
      </p:sp>
      <p:sp>
        <p:nvSpPr>
          <p:cNvPr id="80" name="Shape 80"/>
          <p:cNvSpPr txBox="1"/>
          <p:nvPr>
            <p:ph idx="4294967295" type="title"/>
          </p:nvPr>
        </p:nvSpPr>
        <p:spPr>
          <a:xfrm>
            <a:off x="3568725" y="1361375"/>
            <a:ext cx="2668200" cy="34020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lang="en" sz="1700">
                <a:latin typeface="Lato"/>
                <a:ea typeface="Lato"/>
                <a:cs typeface="Lato"/>
                <a:sym typeface="Lato"/>
              </a:rPr>
              <a:t>Section</a:t>
            </a:r>
            <a:r>
              <a:rPr lang="en" sz="1700">
                <a:latin typeface="Lato"/>
                <a:ea typeface="Lato"/>
                <a:cs typeface="Lato"/>
                <a:sym typeface="Lato"/>
              </a:rPr>
              <a:t> 2</a:t>
            </a:r>
          </a:p>
          <a:p>
            <a:pPr lvl="0" rtl="0">
              <a:lnSpc>
                <a:spcPct val="100000"/>
              </a:lnSpc>
              <a:spcBef>
                <a:spcPts val="0"/>
              </a:spcBef>
              <a:spcAft>
                <a:spcPts val="1600"/>
              </a:spcAft>
              <a:buNone/>
            </a:pPr>
            <a:r>
              <a:rPr b="0" lang="en" sz="1800">
                <a:latin typeface="Lato"/>
                <a:ea typeface="Lato"/>
                <a:cs typeface="Lato"/>
                <a:sym typeface="Lato"/>
              </a:rPr>
              <a:t>Confidentiality</a:t>
            </a:r>
            <a:r>
              <a:rPr b="0" lang="en" sz="1800">
                <a:latin typeface="Lato"/>
                <a:ea typeface="Lato"/>
                <a:cs typeface="Lato"/>
                <a:sym typeface="Lato"/>
              </a:rPr>
              <a:t> </a:t>
            </a:r>
          </a:p>
          <a:p>
            <a:pPr lvl="0" rtl="0">
              <a:lnSpc>
                <a:spcPct val="100000"/>
              </a:lnSpc>
              <a:spcBef>
                <a:spcPts val="0"/>
              </a:spcBef>
              <a:spcAft>
                <a:spcPts val="1600"/>
              </a:spcAft>
              <a:buNone/>
            </a:pPr>
            <a:r>
              <a:rPr b="0" lang="en" sz="1800">
                <a:latin typeface="Lato"/>
                <a:ea typeface="Lato"/>
                <a:cs typeface="Lato"/>
                <a:sym typeface="Lato"/>
              </a:rPr>
              <a:t>Professionalism</a:t>
            </a:r>
          </a:p>
          <a:p>
            <a:pPr lvl="0" rtl="0">
              <a:lnSpc>
                <a:spcPct val="100000"/>
              </a:lnSpc>
              <a:spcBef>
                <a:spcPts val="0"/>
              </a:spcBef>
              <a:spcAft>
                <a:spcPts val="1600"/>
              </a:spcAft>
              <a:buNone/>
            </a:pPr>
            <a:r>
              <a:rPr b="0" lang="en" sz="1800">
                <a:latin typeface="Lato"/>
                <a:ea typeface="Lato"/>
                <a:cs typeface="Lato"/>
                <a:sym typeface="Lato"/>
              </a:rPr>
              <a:t>Evaluations</a:t>
            </a:r>
          </a:p>
          <a:p>
            <a:pPr lvl="0" rtl="0">
              <a:lnSpc>
                <a:spcPct val="100000"/>
              </a:lnSpc>
              <a:spcBef>
                <a:spcPts val="0"/>
              </a:spcBef>
              <a:spcAft>
                <a:spcPts val="1600"/>
              </a:spcAft>
              <a:buNone/>
            </a:pPr>
            <a:r>
              <a:rPr b="0" lang="en" sz="1800">
                <a:latin typeface="Lato"/>
                <a:ea typeface="Lato"/>
                <a:cs typeface="Lato"/>
                <a:sym typeface="Lato"/>
              </a:rPr>
              <a:t>Communication</a:t>
            </a:r>
          </a:p>
          <a:p>
            <a:pPr lvl="0" rtl="0">
              <a:lnSpc>
                <a:spcPct val="100000"/>
              </a:lnSpc>
              <a:spcBef>
                <a:spcPts val="0"/>
              </a:spcBef>
              <a:spcAft>
                <a:spcPts val="1600"/>
              </a:spcAft>
              <a:buNone/>
            </a:pPr>
            <a:r>
              <a:rPr b="0" lang="en" sz="1400">
                <a:latin typeface="Lato"/>
                <a:ea typeface="Lato"/>
                <a:cs typeface="Lato"/>
                <a:sym typeface="Lato"/>
              </a:rPr>
              <a:t>                                                                                                                      </a:t>
            </a:r>
          </a:p>
        </p:txBody>
      </p:sp>
      <p:sp>
        <p:nvSpPr>
          <p:cNvPr id="81" name="Shape 81"/>
          <p:cNvSpPr txBox="1"/>
          <p:nvPr>
            <p:ph idx="4294967295" type="title"/>
          </p:nvPr>
        </p:nvSpPr>
        <p:spPr>
          <a:xfrm>
            <a:off x="6236925" y="1361375"/>
            <a:ext cx="2668200" cy="34020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lang="en" sz="1700">
                <a:latin typeface="Lato"/>
                <a:ea typeface="Lato"/>
                <a:cs typeface="Lato"/>
                <a:sym typeface="Lato"/>
              </a:rPr>
              <a:t>Section</a:t>
            </a:r>
            <a:r>
              <a:rPr lang="en" sz="1700">
                <a:latin typeface="Lato"/>
                <a:ea typeface="Lato"/>
                <a:cs typeface="Lato"/>
                <a:sym typeface="Lato"/>
              </a:rPr>
              <a:t> 3</a:t>
            </a:r>
          </a:p>
          <a:p>
            <a:pPr lvl="0" rtl="0">
              <a:lnSpc>
                <a:spcPct val="100000"/>
              </a:lnSpc>
              <a:spcBef>
                <a:spcPts val="0"/>
              </a:spcBef>
              <a:spcAft>
                <a:spcPts val="1600"/>
              </a:spcAft>
              <a:buNone/>
            </a:pPr>
            <a:r>
              <a:rPr b="0" lang="en" sz="1800">
                <a:latin typeface="Lato"/>
                <a:ea typeface="Lato"/>
                <a:cs typeface="Lato"/>
                <a:sym typeface="Lato"/>
              </a:rPr>
              <a:t>Classroom Information</a:t>
            </a:r>
          </a:p>
          <a:p>
            <a:pPr lvl="0" rtl="0">
              <a:lnSpc>
                <a:spcPct val="100000"/>
              </a:lnSpc>
              <a:spcBef>
                <a:spcPts val="0"/>
              </a:spcBef>
              <a:spcAft>
                <a:spcPts val="1600"/>
              </a:spcAft>
              <a:buNone/>
            </a:pPr>
            <a:r>
              <a:rPr b="0" lang="en" sz="1800">
                <a:latin typeface="Lato"/>
                <a:ea typeface="Lato"/>
                <a:cs typeface="Lato"/>
                <a:sym typeface="Lato"/>
              </a:rPr>
              <a:t>Student Information:</a:t>
            </a:r>
          </a:p>
          <a:p>
            <a:pPr lvl="0" rtl="0">
              <a:lnSpc>
                <a:spcPct val="100000"/>
              </a:lnSpc>
              <a:spcBef>
                <a:spcPts val="0"/>
              </a:spcBef>
              <a:spcAft>
                <a:spcPts val="1600"/>
              </a:spcAft>
              <a:buNone/>
            </a:pPr>
            <a:r>
              <a:rPr b="0" lang="en" sz="1800">
                <a:latin typeface="Lato"/>
                <a:ea typeface="Lato"/>
                <a:cs typeface="Lato"/>
                <a:sym typeface="Lato"/>
              </a:rPr>
              <a:t>Goals, Accommodation and Behavior  </a:t>
            </a:r>
          </a:p>
          <a:p>
            <a:pPr lvl="0" rtl="0">
              <a:lnSpc>
                <a:spcPct val="100000"/>
              </a:lnSpc>
              <a:spcBef>
                <a:spcPts val="0"/>
              </a:spcBef>
              <a:spcAft>
                <a:spcPts val="1600"/>
              </a:spcAft>
              <a:buNone/>
            </a:pPr>
            <a:r>
              <a:rPr b="0" lang="en" sz="1800">
                <a:latin typeface="Lato"/>
                <a:ea typeface="Lato"/>
                <a:cs typeface="Lato"/>
                <a:sym typeface="Lato"/>
              </a:rPr>
              <a:t>Schedules</a:t>
            </a:r>
            <a:r>
              <a:rPr b="0" lang="en" sz="1400">
                <a:latin typeface="Lato"/>
                <a:ea typeface="Lato"/>
                <a:cs typeface="Lato"/>
                <a:sym typeface="Lato"/>
              </a:rPr>
              <a:t> </a:t>
            </a:r>
          </a:p>
          <a:p>
            <a:pPr lvl="0" rtl="0">
              <a:lnSpc>
                <a:spcPct val="100000"/>
              </a:lnSpc>
              <a:spcBef>
                <a:spcPts val="0"/>
              </a:spcBef>
              <a:spcAft>
                <a:spcPts val="1600"/>
              </a:spcAft>
              <a:buNone/>
            </a:pPr>
            <a:r>
              <a:rPr b="0" lang="en" sz="1400">
                <a:latin typeface="Lato"/>
                <a:ea typeface="Lato"/>
                <a:cs typeface="Lato"/>
                <a:sym typeface="Lato"/>
              </a:rPr>
              <a:t>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nvSpPr>
        <p:spPr>
          <a:xfrm>
            <a:off x="213825" y="213825"/>
            <a:ext cx="4193100" cy="4115100"/>
          </a:xfrm>
          <a:prstGeom prst="rect">
            <a:avLst/>
          </a:prstGeom>
          <a:noFill/>
          <a:ln>
            <a:noFill/>
          </a:ln>
        </p:spPr>
        <p:txBody>
          <a:bodyPr anchorCtr="0" anchor="t" bIns="91425" lIns="91425" rIns="91425" wrap="square" tIns="91425">
            <a:noAutofit/>
          </a:bodyPr>
          <a:lstStyle/>
          <a:p>
            <a:pPr lvl="0" rtl="0" algn="ctr">
              <a:spcBef>
                <a:spcPts val="0"/>
              </a:spcBef>
              <a:buNone/>
            </a:pPr>
            <a:r>
              <a:rPr lang="en" sz="3600"/>
              <a:t>Behavior</a:t>
            </a:r>
          </a:p>
          <a:p>
            <a:pPr lvl="0" rtl="0" algn="ctr">
              <a:spcBef>
                <a:spcPts val="0"/>
              </a:spcBef>
              <a:buNone/>
            </a:pPr>
            <a:r>
              <a:t/>
            </a:r>
            <a:endParaRPr/>
          </a:p>
          <a:p>
            <a:pPr lvl="0" rtl="0">
              <a:spcBef>
                <a:spcPts val="0"/>
              </a:spcBef>
              <a:buNone/>
            </a:pPr>
            <a:r>
              <a:rPr lang="en"/>
              <a:t>When a student has poor behavior please remember that there might be multiple underlying factors: lack of sleep, family relation issues, lack of food, etc,. </a:t>
            </a:r>
          </a:p>
          <a:p>
            <a:pPr lvl="0" rtl="0">
              <a:spcBef>
                <a:spcPts val="0"/>
              </a:spcBef>
              <a:buNone/>
            </a:pPr>
            <a:r>
              <a:t/>
            </a:r>
            <a:endParaRPr/>
          </a:p>
          <a:p>
            <a:pPr lvl="0" rtl="0">
              <a:spcBef>
                <a:spcPts val="0"/>
              </a:spcBef>
              <a:buNone/>
            </a:pPr>
            <a:r>
              <a:rPr lang="en"/>
              <a:t>	-Redirect behavior back to the task at hand</a:t>
            </a:r>
          </a:p>
          <a:p>
            <a:pPr lvl="0" rtl="0">
              <a:spcBef>
                <a:spcPts val="0"/>
              </a:spcBef>
              <a:buNone/>
            </a:pPr>
            <a:r>
              <a:rPr lang="en"/>
              <a:t>	-If a student has a behavior management  plan follow up using the plan. </a:t>
            </a:r>
          </a:p>
          <a:p>
            <a:pPr lvl="0" rtl="0">
              <a:spcBef>
                <a:spcPts val="0"/>
              </a:spcBef>
              <a:buNone/>
            </a:pPr>
            <a:r>
              <a:rPr lang="en"/>
              <a:t>	-Allow a short break</a:t>
            </a:r>
          </a:p>
          <a:p>
            <a:pPr lvl="0" rtl="0">
              <a:spcBef>
                <a:spcPts val="0"/>
              </a:spcBef>
              <a:buNone/>
            </a:pPr>
            <a:r>
              <a:t/>
            </a:r>
            <a:endParaRPr/>
          </a:p>
          <a:p>
            <a:pPr lvl="0">
              <a:spcBef>
                <a:spcPts val="0"/>
              </a:spcBef>
              <a:buNone/>
            </a:pPr>
            <a:r>
              <a:rPr lang="en"/>
              <a:t>If the behavior continues notify me and we will discuss a plan of action. </a:t>
            </a:r>
          </a:p>
        </p:txBody>
      </p:sp>
      <p:pic>
        <p:nvPicPr>
          <p:cNvPr descr="7979333_orig.jpg" id="213" name="Shape 213"/>
          <p:cNvPicPr preferRelativeResize="0"/>
          <p:nvPr/>
        </p:nvPicPr>
        <p:blipFill>
          <a:blip r:embed="rId3">
            <a:alphaModFix/>
          </a:blip>
          <a:stretch>
            <a:fillRect/>
          </a:stretch>
        </p:blipFill>
        <p:spPr>
          <a:xfrm>
            <a:off x="4561450" y="1101713"/>
            <a:ext cx="4582549" cy="2940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17" name="Shape 217"/>
        <p:cNvGrpSpPr/>
        <p:nvPr/>
      </p:nvGrpSpPr>
      <p:grpSpPr>
        <a:xfrm>
          <a:off x="0" y="0"/>
          <a:ext cx="0" cy="0"/>
          <a:chOff x="0" y="0"/>
          <a:chExt cx="0" cy="0"/>
        </a:xfrm>
      </p:grpSpPr>
      <p:pic>
        <p:nvPicPr>
          <p:cNvPr id="218" name="Shape 218"/>
          <p:cNvPicPr preferRelativeResize="0"/>
          <p:nvPr/>
        </p:nvPicPr>
        <p:blipFill>
          <a:blip r:embed="rId3">
            <a:alphaModFix/>
          </a:blip>
          <a:stretch>
            <a:fillRect/>
          </a:stretch>
        </p:blipFill>
        <p:spPr>
          <a:xfrm>
            <a:off x="534550" y="162725"/>
            <a:ext cx="8136950" cy="4818049"/>
          </a:xfrm>
          <a:prstGeom prst="rect">
            <a:avLst/>
          </a:prstGeom>
          <a:noFill/>
          <a:ln>
            <a:noFill/>
          </a:ln>
        </p:spPr>
      </p:pic>
      <p:pic>
        <p:nvPicPr>
          <p:cNvPr descr="Piece of duct tape sticking a note to the slide" id="219" name="Shape 219"/>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220" name="Shape 220"/>
          <p:cNvSpPr txBox="1"/>
          <p:nvPr/>
        </p:nvSpPr>
        <p:spPr>
          <a:xfrm>
            <a:off x="2855550" y="687397"/>
            <a:ext cx="3432900" cy="762600"/>
          </a:xfrm>
          <a:prstGeom prst="rect">
            <a:avLst/>
          </a:prstGeom>
          <a:noFill/>
          <a:ln>
            <a:noFill/>
          </a:ln>
        </p:spPr>
        <p:txBody>
          <a:bodyPr anchorCtr="0" anchor="b" bIns="91425" lIns="91425" rIns="91425" wrap="square" tIns="91425">
            <a:noAutofit/>
          </a:bodyPr>
          <a:lstStyle/>
          <a:p>
            <a:pPr lvl="0" rtl="0" algn="ctr">
              <a:spcBef>
                <a:spcPts val="0"/>
              </a:spcBef>
              <a:buNone/>
            </a:pPr>
            <a:r>
              <a:rPr b="1" lang="en" sz="3000">
                <a:solidFill>
                  <a:schemeClr val="lt2"/>
                </a:solidFill>
                <a:latin typeface="Raleway"/>
                <a:ea typeface="Raleway"/>
                <a:cs typeface="Raleway"/>
                <a:sym typeface="Raleway"/>
              </a:rPr>
              <a:t>Education</a:t>
            </a:r>
          </a:p>
        </p:txBody>
      </p:sp>
      <p:sp>
        <p:nvSpPr>
          <p:cNvPr id="221" name="Shape 221"/>
          <p:cNvSpPr txBox="1"/>
          <p:nvPr>
            <p:ph idx="4294967295" type="body"/>
          </p:nvPr>
        </p:nvSpPr>
        <p:spPr>
          <a:xfrm>
            <a:off x="1235400" y="1377475"/>
            <a:ext cx="6747000" cy="3327900"/>
          </a:xfrm>
          <a:prstGeom prst="rect">
            <a:avLst/>
          </a:prstGeom>
        </p:spPr>
        <p:txBody>
          <a:bodyPr anchorCtr="0" anchor="t" bIns="91425" lIns="91425" rIns="91425" wrap="square" tIns="91425">
            <a:noAutofit/>
          </a:bodyPr>
          <a:lstStyle/>
          <a:p>
            <a:pPr lvl="0" rtl="0">
              <a:spcBef>
                <a:spcPts val="0"/>
              </a:spcBef>
              <a:buNone/>
            </a:pPr>
            <a:r>
              <a:rPr lang="en" sz="1200">
                <a:latin typeface="Raleway"/>
                <a:ea typeface="Raleway"/>
                <a:cs typeface="Raleway"/>
                <a:sym typeface="Raleway"/>
              </a:rPr>
              <a:t>I value you and your skills and that’s why I want to support continuing your education. Below are books I have available for loaning. If your student is watching a movie in class, use that time to borrow one of my books!</a:t>
            </a:r>
          </a:p>
          <a:p>
            <a:pPr lvl="0" rtl="0">
              <a:spcBef>
                <a:spcPts val="0"/>
              </a:spcBef>
              <a:spcAft>
                <a:spcPts val="1000"/>
              </a:spcAft>
              <a:buNone/>
            </a:pPr>
            <a:r>
              <a:rPr b="1" lang="en" sz="1400">
                <a:solidFill>
                  <a:schemeClr val="dk1"/>
                </a:solidFill>
                <a:latin typeface="Raleway"/>
                <a:ea typeface="Raleway"/>
                <a:cs typeface="Raleway"/>
                <a:sym typeface="Raleway"/>
              </a:rPr>
              <a:t>Freaks, Geeks and Aspergers and Aspergers Syndrome: An Adolescent Guide</a:t>
            </a:r>
          </a:p>
          <a:p>
            <a:pPr lvl="0" rtl="0">
              <a:spcBef>
                <a:spcPts val="0"/>
              </a:spcBef>
              <a:spcAft>
                <a:spcPts val="600"/>
              </a:spcAft>
              <a:buClr>
                <a:schemeClr val="dk2"/>
              </a:buClr>
              <a:buSzPct val="78571"/>
              <a:buFont typeface="Arial"/>
              <a:buNone/>
            </a:pPr>
            <a:r>
              <a:rPr b="1" lang="en" sz="1400">
                <a:solidFill>
                  <a:schemeClr val="dk1"/>
                </a:solidFill>
                <a:highlight>
                  <a:srgbClr val="FFFFFF"/>
                </a:highlight>
                <a:latin typeface="Raleway"/>
                <a:ea typeface="Raleway"/>
                <a:cs typeface="Raleway"/>
                <a:sym typeface="Raleway"/>
              </a:rPr>
              <a:t>Smart but Scattered: The Revolutionary "Executive Skills" Approach to Helping Kids Reach Their Potential</a:t>
            </a:r>
          </a:p>
          <a:p>
            <a:pPr lvl="0" rtl="0">
              <a:spcBef>
                <a:spcPts val="0"/>
              </a:spcBef>
              <a:spcAft>
                <a:spcPts val="1000"/>
              </a:spcAft>
              <a:buNone/>
            </a:pPr>
            <a:r>
              <a:rPr b="1" lang="en" sz="1400">
                <a:solidFill>
                  <a:schemeClr val="dk1"/>
                </a:solidFill>
                <a:latin typeface="Raleway"/>
                <a:ea typeface="Raleway"/>
                <a:cs typeface="Raleway"/>
                <a:sym typeface="Raleway"/>
              </a:rPr>
              <a:t>Educational Psychology (Heavier reading but great stuff!)</a:t>
            </a:r>
          </a:p>
          <a:p>
            <a:pPr lvl="0" rtl="0">
              <a:spcBef>
                <a:spcPts val="0"/>
              </a:spcBef>
              <a:spcAft>
                <a:spcPts val="1000"/>
              </a:spcAft>
              <a:buNone/>
            </a:pPr>
            <a:r>
              <a:rPr b="1" lang="en" sz="1400">
                <a:solidFill>
                  <a:srgbClr val="000000"/>
                </a:solidFill>
                <a:latin typeface="Arial"/>
                <a:ea typeface="Arial"/>
                <a:cs typeface="Arial"/>
                <a:sym typeface="Arial"/>
              </a:rPr>
              <a:t>If you have a desire to further your education please let me know, I would love to help get you going.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283100" y="712150"/>
            <a:ext cx="8620500" cy="1019700"/>
          </a:xfrm>
          <a:prstGeom prst="rect">
            <a:avLst/>
          </a:prstGeom>
        </p:spPr>
        <p:txBody>
          <a:bodyPr anchorCtr="0" anchor="t" bIns="91425" lIns="91425" rIns="91425" wrap="square" tIns="91425">
            <a:noAutofit/>
          </a:bodyPr>
          <a:lstStyle/>
          <a:p>
            <a:pPr lvl="0" rtl="0">
              <a:spcBef>
                <a:spcPts val="0"/>
              </a:spcBef>
              <a:buNone/>
            </a:pPr>
            <a:r>
              <a:rPr lang="en"/>
              <a:t>Lastly…..</a:t>
            </a:r>
          </a:p>
        </p:txBody>
      </p:sp>
      <p:sp>
        <p:nvSpPr>
          <p:cNvPr id="227" name="Shape 227"/>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28" name="Shape 228"/>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229" name="Shape 229"/>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30" name="Shape 230"/>
          <p:cNvSpPr txBox="1"/>
          <p:nvPr>
            <p:ph type="title"/>
          </p:nvPr>
        </p:nvSpPr>
        <p:spPr>
          <a:xfrm>
            <a:off x="6125275" y="2061900"/>
            <a:ext cx="2481600" cy="2005800"/>
          </a:xfrm>
          <a:prstGeom prst="rect">
            <a:avLst/>
          </a:prstGeom>
        </p:spPr>
        <p:txBody>
          <a:bodyPr anchorCtr="0" anchor="t" bIns="91425" lIns="91425" rIns="91425" wrap="square" tIns="91425">
            <a:noAutofit/>
          </a:bodyPr>
          <a:lstStyle/>
          <a:p>
            <a:pPr lvl="0" rtl="0">
              <a:spcBef>
                <a:spcPts val="0"/>
              </a:spcBef>
              <a:spcAft>
                <a:spcPts val="1200"/>
              </a:spcAft>
              <a:buNone/>
            </a:pPr>
            <a:r>
              <a:t/>
            </a:r>
            <a:endParaRPr sz="2100"/>
          </a:p>
          <a:p>
            <a:pPr lvl="0" rtl="0" algn="ctr">
              <a:spcBef>
                <a:spcPts val="0"/>
              </a:spcBef>
              <a:spcAft>
                <a:spcPts val="1200"/>
              </a:spcAft>
              <a:buNone/>
            </a:pPr>
            <a:r>
              <a:rPr lang="en" sz="2100"/>
              <a:t>You are part of a team, communication is key!</a:t>
            </a:r>
          </a:p>
        </p:txBody>
      </p:sp>
      <p:sp>
        <p:nvSpPr>
          <p:cNvPr id="231" name="Shape 231"/>
          <p:cNvSpPr txBox="1"/>
          <p:nvPr>
            <p:ph type="title"/>
          </p:nvPr>
        </p:nvSpPr>
        <p:spPr>
          <a:xfrm>
            <a:off x="447975" y="2061900"/>
            <a:ext cx="2481600" cy="2005800"/>
          </a:xfrm>
          <a:prstGeom prst="rect">
            <a:avLst/>
          </a:prstGeom>
        </p:spPr>
        <p:txBody>
          <a:bodyPr anchorCtr="0" anchor="t" bIns="91425" lIns="91425" rIns="91425" wrap="square" tIns="91425">
            <a:noAutofit/>
          </a:bodyPr>
          <a:lstStyle/>
          <a:p>
            <a:pPr lvl="0" rtl="0">
              <a:spcBef>
                <a:spcPts val="0"/>
              </a:spcBef>
              <a:spcAft>
                <a:spcPts val="1200"/>
              </a:spcAft>
              <a:buNone/>
            </a:pPr>
            <a:r>
              <a:t/>
            </a:r>
            <a:endParaRPr sz="2100"/>
          </a:p>
          <a:p>
            <a:pPr lvl="0" rtl="0" algn="ctr">
              <a:spcBef>
                <a:spcPts val="0"/>
              </a:spcBef>
              <a:spcAft>
                <a:spcPts val="1200"/>
              </a:spcAft>
              <a:buNone/>
            </a:pPr>
            <a:r>
              <a:rPr lang="en" sz="2100"/>
              <a:t>Enjoy the students!</a:t>
            </a:r>
          </a:p>
        </p:txBody>
      </p:sp>
      <p:sp>
        <p:nvSpPr>
          <p:cNvPr id="232" name="Shape 232"/>
          <p:cNvSpPr txBox="1"/>
          <p:nvPr>
            <p:ph type="title"/>
          </p:nvPr>
        </p:nvSpPr>
        <p:spPr>
          <a:xfrm>
            <a:off x="3286625" y="2061900"/>
            <a:ext cx="2481600" cy="2005800"/>
          </a:xfrm>
          <a:prstGeom prst="rect">
            <a:avLst/>
          </a:prstGeom>
        </p:spPr>
        <p:txBody>
          <a:bodyPr anchorCtr="0" anchor="t" bIns="91425" lIns="91425" rIns="91425" wrap="square" tIns="91425">
            <a:noAutofit/>
          </a:bodyPr>
          <a:lstStyle/>
          <a:p>
            <a:pPr lvl="0" rtl="0">
              <a:spcBef>
                <a:spcPts val="0"/>
              </a:spcBef>
              <a:spcAft>
                <a:spcPts val="1200"/>
              </a:spcAft>
              <a:buNone/>
            </a:pPr>
            <a:r>
              <a:t/>
            </a:r>
            <a:endParaRPr sz="2100"/>
          </a:p>
          <a:p>
            <a:pPr lvl="0" rtl="0" algn="ctr">
              <a:spcBef>
                <a:spcPts val="0"/>
              </a:spcBef>
              <a:spcAft>
                <a:spcPts val="1200"/>
              </a:spcAft>
              <a:buNone/>
            </a:pPr>
            <a:r>
              <a:rPr lang="en" sz="2100"/>
              <a:t>Ask for help</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36" name="Shape 236"/>
        <p:cNvGrpSpPr/>
        <p:nvPr/>
      </p:nvGrpSpPr>
      <p:grpSpPr>
        <a:xfrm>
          <a:off x="0" y="0"/>
          <a:ext cx="0" cy="0"/>
          <a:chOff x="0" y="0"/>
          <a:chExt cx="0" cy="0"/>
        </a:xfrm>
      </p:grpSpPr>
      <p:pic>
        <p:nvPicPr>
          <p:cNvPr id="237" name="Shape 23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238" name="Shape 238"/>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239" name="Shape 239"/>
          <p:cNvSpPr txBox="1"/>
          <p:nvPr>
            <p:ph idx="4294967295" type="body"/>
          </p:nvPr>
        </p:nvSpPr>
        <p:spPr>
          <a:xfrm>
            <a:off x="2855550" y="1017640"/>
            <a:ext cx="3432900" cy="3627000"/>
          </a:xfrm>
          <a:prstGeom prst="rect">
            <a:avLst/>
          </a:prstGeom>
        </p:spPr>
        <p:txBody>
          <a:bodyPr anchorCtr="0" anchor="t" bIns="91425" lIns="91425" rIns="91425" wrap="square" tIns="91425">
            <a:noAutofit/>
          </a:bodyPr>
          <a:lstStyle/>
          <a:p>
            <a:pPr lvl="0" rtl="0">
              <a:spcBef>
                <a:spcPts val="0"/>
              </a:spcBef>
              <a:spcAft>
                <a:spcPts val="1200"/>
              </a:spcAft>
              <a:buNone/>
            </a:pPr>
            <a:r>
              <a:rPr lang="en" sz="1400">
                <a:solidFill>
                  <a:srgbClr val="000000"/>
                </a:solidFill>
                <a:latin typeface="Raleway"/>
                <a:ea typeface="Raleway"/>
                <a:cs typeface="Raleway"/>
                <a:sym typeface="Raleway"/>
              </a:rPr>
              <a:t>Feel free to print any of these slides, or the whole document, for future reference.  </a:t>
            </a:r>
          </a:p>
          <a:p>
            <a:pPr lvl="0" rtl="0">
              <a:spcBef>
                <a:spcPts val="0"/>
              </a:spcBef>
              <a:spcAft>
                <a:spcPts val="1200"/>
              </a:spcAft>
              <a:buNone/>
            </a:pPr>
            <a:r>
              <a:rPr lang="en" sz="1400">
                <a:solidFill>
                  <a:srgbClr val="000000"/>
                </a:solidFill>
                <a:latin typeface="Raleway"/>
                <a:ea typeface="Raleway"/>
                <a:cs typeface="Raleway"/>
                <a:sym typeface="Raleway"/>
              </a:rPr>
              <a:t>We will quickly go over everything to make sure you do not have any questions and fully understand FERPA.  </a:t>
            </a:r>
          </a:p>
          <a:p>
            <a:pPr lvl="0" rtl="0">
              <a:spcBef>
                <a:spcPts val="0"/>
              </a:spcBef>
              <a:spcAft>
                <a:spcPts val="1200"/>
              </a:spcAft>
              <a:buNone/>
            </a:pPr>
            <a:r>
              <a:t/>
            </a:r>
            <a:endParaRPr sz="1400">
              <a:solidFill>
                <a:srgbClr val="000000"/>
              </a:solidFill>
              <a:latin typeface="Raleway"/>
              <a:ea typeface="Raleway"/>
              <a:cs typeface="Raleway"/>
              <a:sym typeface="Raleway"/>
            </a:endParaRPr>
          </a:p>
          <a:p>
            <a:pPr lvl="0" rtl="0">
              <a:spcBef>
                <a:spcPts val="0"/>
              </a:spcBef>
              <a:spcAft>
                <a:spcPts val="1200"/>
              </a:spcAft>
              <a:buNone/>
            </a:pPr>
            <a:r>
              <a:rPr lang="en" sz="1400">
                <a:solidFill>
                  <a:srgbClr val="000000"/>
                </a:solidFill>
                <a:latin typeface="Raleway"/>
                <a:ea typeface="Raleway"/>
                <a:cs typeface="Raleway"/>
                <a:sym typeface="Raleway"/>
              </a:rPr>
              <a:t>We are so glad to have you!</a:t>
            </a:r>
          </a:p>
          <a:p>
            <a:pPr lvl="0" rtl="0">
              <a:spcBef>
                <a:spcPts val="0"/>
              </a:spcBef>
              <a:spcAft>
                <a:spcPts val="1200"/>
              </a:spcAft>
              <a:buNone/>
            </a:pPr>
            <a:r>
              <a:rPr lang="en">
                <a:solidFill>
                  <a:srgbClr val="000000"/>
                </a:solidFill>
                <a:latin typeface="Raleway"/>
                <a:ea typeface="Raleway"/>
                <a:cs typeface="Raleway"/>
                <a:sym typeface="Raleway"/>
              </a:rPr>
              <a:t>Diana Schroeder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5"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819625" y="162725"/>
            <a:ext cx="6865924" cy="4818049"/>
          </a:xfrm>
          <a:prstGeom prst="rect">
            <a:avLst/>
          </a:prstGeom>
          <a:noFill/>
          <a:ln>
            <a:noFill/>
          </a:ln>
        </p:spPr>
      </p:pic>
      <p:pic>
        <p:nvPicPr>
          <p:cNvPr descr="Piece of duct tape sticking a note to the slide" id="87" name="Shape 87"/>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88" name="Shape 88"/>
          <p:cNvSpPr txBox="1"/>
          <p:nvPr/>
        </p:nvSpPr>
        <p:spPr>
          <a:xfrm>
            <a:off x="2536138" y="699297"/>
            <a:ext cx="3432900" cy="762600"/>
          </a:xfrm>
          <a:prstGeom prst="rect">
            <a:avLst/>
          </a:prstGeom>
          <a:noFill/>
          <a:ln>
            <a:noFill/>
          </a:ln>
        </p:spPr>
        <p:txBody>
          <a:bodyPr anchorCtr="0" anchor="b" bIns="91425" lIns="91425" rIns="91425" wrap="square" tIns="91425">
            <a:noAutofit/>
          </a:bodyPr>
          <a:lstStyle/>
          <a:p>
            <a:pPr lvl="0" rtl="0" algn="ctr">
              <a:spcBef>
                <a:spcPts val="0"/>
              </a:spcBef>
              <a:buNone/>
            </a:pPr>
            <a:r>
              <a:rPr b="1" lang="en" sz="3000">
                <a:solidFill>
                  <a:schemeClr val="lt2"/>
                </a:solidFill>
                <a:latin typeface="Raleway"/>
                <a:ea typeface="Raleway"/>
                <a:cs typeface="Raleway"/>
                <a:sym typeface="Raleway"/>
              </a:rPr>
              <a:t> Section 1</a:t>
            </a:r>
          </a:p>
        </p:txBody>
      </p:sp>
      <p:sp>
        <p:nvSpPr>
          <p:cNvPr id="89" name="Shape 89"/>
          <p:cNvSpPr txBox="1"/>
          <p:nvPr>
            <p:ph idx="4294967295" type="title"/>
          </p:nvPr>
        </p:nvSpPr>
        <p:spPr>
          <a:xfrm>
            <a:off x="3006000" y="1373250"/>
            <a:ext cx="2668200" cy="2867400"/>
          </a:xfrm>
          <a:prstGeom prst="rect">
            <a:avLst/>
          </a:prstGeom>
        </p:spPr>
        <p:txBody>
          <a:bodyPr anchorCtr="0" anchor="t" bIns="91425" lIns="91425" rIns="91425" wrap="square" tIns="91425">
            <a:noAutofit/>
          </a:bodyPr>
          <a:lstStyle/>
          <a:p>
            <a:pPr lvl="0" rtl="0" algn="ctr">
              <a:lnSpc>
                <a:spcPct val="115000"/>
              </a:lnSpc>
              <a:spcBef>
                <a:spcPts val="0"/>
              </a:spcBef>
              <a:spcAft>
                <a:spcPts val="1600"/>
              </a:spcAft>
              <a:buNone/>
            </a:pPr>
            <a:r>
              <a:t/>
            </a:r>
            <a:endParaRPr sz="1700">
              <a:latin typeface="Lato"/>
              <a:ea typeface="Lato"/>
              <a:cs typeface="Lato"/>
              <a:sym typeface="Lato"/>
            </a:endParaRPr>
          </a:p>
          <a:p>
            <a:pPr lvl="0" rtl="0">
              <a:lnSpc>
                <a:spcPct val="100000"/>
              </a:lnSpc>
              <a:spcBef>
                <a:spcPts val="0"/>
              </a:spcBef>
              <a:spcAft>
                <a:spcPts val="1600"/>
              </a:spcAft>
              <a:buNone/>
            </a:pPr>
            <a:r>
              <a:rPr b="0" lang="en" sz="1800">
                <a:latin typeface="Lato"/>
                <a:ea typeface="Lato"/>
                <a:cs typeface="Lato"/>
                <a:sym typeface="Lato"/>
              </a:rPr>
              <a:t>School Information                                       </a:t>
            </a:r>
          </a:p>
          <a:p>
            <a:pPr lvl="0" rtl="0">
              <a:lnSpc>
                <a:spcPct val="100000"/>
              </a:lnSpc>
              <a:spcBef>
                <a:spcPts val="0"/>
              </a:spcBef>
              <a:spcAft>
                <a:spcPts val="1600"/>
              </a:spcAft>
              <a:buNone/>
            </a:pPr>
            <a:r>
              <a:rPr b="0" lang="en" sz="1800">
                <a:latin typeface="Lato"/>
                <a:ea typeface="Lato"/>
                <a:cs typeface="Lato"/>
                <a:sym typeface="Lato"/>
              </a:rPr>
              <a:t>List of Colleagues</a:t>
            </a:r>
          </a:p>
          <a:p>
            <a:pPr lvl="0" rtl="0">
              <a:lnSpc>
                <a:spcPct val="100000"/>
              </a:lnSpc>
              <a:spcBef>
                <a:spcPts val="0"/>
              </a:spcBef>
              <a:spcAft>
                <a:spcPts val="1600"/>
              </a:spcAft>
              <a:buNone/>
            </a:pPr>
            <a:r>
              <a:rPr b="0" lang="en" sz="1800">
                <a:latin typeface="Lato"/>
                <a:ea typeface="Lato"/>
                <a:cs typeface="Lato"/>
                <a:sym typeface="Lato"/>
              </a:rPr>
              <a:t>Administration Help</a:t>
            </a:r>
          </a:p>
          <a:p>
            <a:pPr lvl="0" rtl="0">
              <a:lnSpc>
                <a:spcPct val="100000"/>
              </a:lnSpc>
              <a:spcBef>
                <a:spcPts val="0"/>
              </a:spcBef>
              <a:spcAft>
                <a:spcPts val="1600"/>
              </a:spcAft>
              <a:buNone/>
            </a:pPr>
            <a:r>
              <a:rPr b="0" lang="en" sz="1400">
                <a:latin typeface="Lato"/>
                <a:ea typeface="Lato"/>
                <a:cs typeface="Lato"/>
                <a:sym typeface="Lato"/>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grpSp>
        <p:nvGrpSpPr>
          <p:cNvPr id="94" name="Shape 94"/>
          <p:cNvGrpSpPr/>
          <p:nvPr/>
        </p:nvGrpSpPr>
        <p:grpSpPr>
          <a:xfrm>
            <a:off x="6781388" y="1294798"/>
            <a:ext cx="2212050" cy="3706414"/>
            <a:chOff x="6803275" y="395363"/>
            <a:chExt cx="2212050" cy="2537076"/>
          </a:xfrm>
        </p:grpSpPr>
        <p:pic>
          <p:nvPicPr>
            <p:cNvPr id="95" name="Shape 95"/>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96" name="Shape 96"/>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97" name="Shape 97"/>
            <p:cNvSpPr txBox="1"/>
            <p:nvPr/>
          </p:nvSpPr>
          <p:spPr>
            <a:xfrm>
              <a:off x="6944800" y="684231"/>
              <a:ext cx="1929000" cy="2004000"/>
            </a:xfrm>
            <a:prstGeom prst="rect">
              <a:avLst/>
            </a:prstGeom>
            <a:noFill/>
            <a:ln>
              <a:noFill/>
            </a:ln>
          </p:spPr>
          <p:txBody>
            <a:bodyPr anchorCtr="0" anchor="t" bIns="91425" lIns="91425" rIns="91425" wrap="square" tIns="91425">
              <a:noAutofit/>
            </a:bodyPr>
            <a:lstStyle/>
            <a:p>
              <a:pPr lvl="0" rtl="0">
                <a:spcBef>
                  <a:spcPts val="0"/>
                </a:spcBef>
                <a:spcAft>
                  <a:spcPts val="800"/>
                </a:spcAft>
                <a:buClr>
                  <a:schemeClr val="dk2"/>
                </a:buClr>
                <a:buSzPct val="78571"/>
                <a:buFont typeface="Arial"/>
                <a:buNone/>
              </a:pPr>
              <a:r>
                <a:rPr b="1" lang="en">
                  <a:solidFill>
                    <a:schemeClr val="dk1"/>
                  </a:solidFill>
                  <a:latin typeface="Raleway"/>
                  <a:ea typeface="Raleway"/>
                  <a:cs typeface="Raleway"/>
                  <a:sym typeface="Raleway"/>
                </a:rPr>
                <a:t>Tip</a:t>
              </a:r>
            </a:p>
            <a:p>
              <a:pPr lvl="0" rtl="0">
                <a:spcBef>
                  <a:spcPts val="0"/>
                </a:spcBef>
                <a:spcAft>
                  <a:spcPts val="800"/>
                </a:spcAft>
                <a:buClr>
                  <a:schemeClr val="dk2"/>
                </a:buClr>
                <a:buSzPct val="91666"/>
                <a:buFont typeface="Arial"/>
                <a:buNone/>
              </a:pPr>
              <a:r>
                <a:rPr lang="en" sz="1200">
                  <a:solidFill>
                    <a:schemeClr val="dk2"/>
                  </a:solidFill>
                  <a:latin typeface="Raleway"/>
                  <a:ea typeface="Raleway"/>
                  <a:cs typeface="Raleway"/>
                  <a:sym typeface="Raleway"/>
                </a:rPr>
                <a:t>Parking is difficult downtown. Street parking is limited to 2 hours.</a:t>
              </a:r>
            </a:p>
            <a:p>
              <a:pPr lvl="0" rtl="0">
                <a:spcBef>
                  <a:spcPts val="0"/>
                </a:spcBef>
                <a:spcAft>
                  <a:spcPts val="800"/>
                </a:spcAft>
                <a:buNone/>
              </a:pPr>
              <a:r>
                <a:rPr lang="en" sz="1200">
                  <a:solidFill>
                    <a:schemeClr val="dk2"/>
                  </a:solidFill>
                  <a:latin typeface="Raleway"/>
                  <a:ea typeface="Raleway"/>
                  <a:cs typeface="Raleway"/>
                  <a:sym typeface="Raleway"/>
                </a:rPr>
                <a:t>Park in the staff parking lot on the North side.</a:t>
              </a:r>
            </a:p>
            <a:p>
              <a:pPr lvl="0" rtl="0">
                <a:spcBef>
                  <a:spcPts val="0"/>
                </a:spcBef>
                <a:spcAft>
                  <a:spcPts val="800"/>
                </a:spcAft>
                <a:buNone/>
              </a:pPr>
              <a:r>
                <a:rPr lang="en" sz="1200">
                  <a:solidFill>
                    <a:schemeClr val="dk2"/>
                  </a:solidFill>
                  <a:latin typeface="Raleway"/>
                  <a:ea typeface="Raleway"/>
                  <a:cs typeface="Raleway"/>
                  <a:sym typeface="Raleway"/>
                </a:rPr>
                <a:t>Enter the building on the West side, 3rd Ave. The secretary’s office is immediately inside these doors.  </a:t>
              </a:r>
            </a:p>
          </p:txBody>
        </p:sp>
      </p:grpSp>
      <p:pic>
        <p:nvPicPr>
          <p:cNvPr descr="construction+update.png" id="98" name="Shape 98"/>
          <p:cNvPicPr preferRelativeResize="0"/>
          <p:nvPr/>
        </p:nvPicPr>
        <p:blipFill>
          <a:blip r:embed="rId5">
            <a:alphaModFix/>
          </a:blip>
          <a:stretch>
            <a:fillRect/>
          </a:stretch>
        </p:blipFill>
        <p:spPr>
          <a:xfrm>
            <a:off x="152400" y="116750"/>
            <a:ext cx="6476588" cy="3534138"/>
          </a:xfrm>
          <a:prstGeom prst="rect">
            <a:avLst/>
          </a:prstGeom>
          <a:noFill/>
          <a:ln>
            <a:noFill/>
          </a:ln>
        </p:spPr>
      </p:pic>
      <p:sp>
        <p:nvSpPr>
          <p:cNvPr id="99" name="Shape 99"/>
          <p:cNvSpPr/>
          <p:nvPr/>
        </p:nvSpPr>
        <p:spPr>
          <a:xfrm>
            <a:off x="4014975" y="1520375"/>
            <a:ext cx="2387700" cy="570300"/>
          </a:xfrm>
          <a:prstGeom prst="leftArrow">
            <a:avLst>
              <a:gd fmla="val 50000" name="adj1"/>
              <a:gd fmla="val 50000" name="adj2"/>
            </a:avLst>
          </a:prstGeom>
          <a:gradFill>
            <a:gsLst>
              <a:gs pos="0">
                <a:srgbClr val="F2F2F2"/>
              </a:gs>
              <a:gs pos="100000">
                <a:srgbClr val="A6A6A6"/>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        Main Entrance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3" name="Shape 103"/>
        <p:cNvGrpSpPr/>
        <p:nvPr/>
      </p:nvGrpSpPr>
      <p:grpSpPr>
        <a:xfrm>
          <a:off x="0" y="0"/>
          <a:ext cx="0" cy="0"/>
          <a:chOff x="0" y="0"/>
          <a:chExt cx="0" cy="0"/>
        </a:xfrm>
      </p:grpSpPr>
      <p:sp>
        <p:nvSpPr>
          <p:cNvPr id="104" name="Shape 104"/>
          <p:cNvSpPr txBox="1"/>
          <p:nvPr>
            <p:ph type="title"/>
          </p:nvPr>
        </p:nvSpPr>
        <p:spPr>
          <a:xfrm>
            <a:off x="259325" y="403300"/>
            <a:ext cx="8459700" cy="1259700"/>
          </a:xfrm>
          <a:prstGeom prst="rect">
            <a:avLst/>
          </a:prstGeom>
        </p:spPr>
        <p:txBody>
          <a:bodyPr anchorCtr="0" anchor="ctr" bIns="91425" lIns="91425" rIns="91425" wrap="square" tIns="91425">
            <a:noAutofit/>
          </a:bodyPr>
          <a:lstStyle/>
          <a:p>
            <a:pPr lvl="0" algn="ctr">
              <a:spcBef>
                <a:spcPts val="0"/>
              </a:spcBef>
              <a:buNone/>
            </a:pPr>
            <a:r>
              <a:rPr lang="en"/>
              <a:t>S</a:t>
            </a:r>
            <a:r>
              <a:rPr lang="en">
                <a:solidFill>
                  <a:srgbClr val="000000"/>
                </a:solidFill>
              </a:rPr>
              <a:t>School Information</a:t>
            </a:r>
            <a:r>
              <a:rPr lang="en"/>
              <a:t>Sc</a:t>
            </a:r>
          </a:p>
        </p:txBody>
      </p:sp>
      <p:sp>
        <p:nvSpPr>
          <p:cNvPr id="105" name="Shape 105"/>
          <p:cNvSpPr txBox="1"/>
          <p:nvPr/>
        </p:nvSpPr>
        <p:spPr>
          <a:xfrm>
            <a:off x="712725" y="1829325"/>
            <a:ext cx="8006400" cy="2898300"/>
          </a:xfrm>
          <a:prstGeom prst="rect">
            <a:avLst/>
          </a:prstGeom>
          <a:noFill/>
          <a:ln>
            <a:noFill/>
          </a:ln>
        </p:spPr>
        <p:txBody>
          <a:bodyPr anchorCtr="0" anchor="t" bIns="91425" lIns="91425" rIns="91425" wrap="square" tIns="91425">
            <a:noAutofit/>
          </a:bodyPr>
          <a:lstStyle/>
          <a:p>
            <a:pPr lvl="0">
              <a:spcBef>
                <a:spcPts val="0"/>
              </a:spcBef>
              <a:buNone/>
            </a:pPr>
            <a:r>
              <a:rPr lang="en" sz="1800"/>
              <a:t>Office Hours: 7:30 a.m. - 4:00 p.m.</a:t>
            </a:r>
          </a:p>
          <a:p>
            <a:pPr lvl="0">
              <a:spcBef>
                <a:spcPts val="0"/>
              </a:spcBef>
              <a:buNone/>
            </a:pPr>
            <a:r>
              <a:t/>
            </a:r>
            <a:endParaRPr sz="1800"/>
          </a:p>
          <a:p>
            <a:pPr lvl="0">
              <a:spcBef>
                <a:spcPts val="0"/>
              </a:spcBef>
              <a:buNone/>
            </a:pPr>
            <a:r>
              <a:rPr lang="en" sz="1800"/>
              <a:t>Administration Office: 701-857-4660</a:t>
            </a:r>
          </a:p>
          <a:p>
            <a:pPr lvl="0">
              <a:spcBef>
                <a:spcPts val="0"/>
              </a:spcBef>
              <a:buNone/>
            </a:pPr>
            <a:r>
              <a:t/>
            </a:r>
            <a:endParaRPr sz="1800"/>
          </a:p>
          <a:p>
            <a:pPr lvl="0">
              <a:spcBef>
                <a:spcPts val="0"/>
              </a:spcBef>
              <a:buNone/>
            </a:pPr>
            <a:r>
              <a:rPr lang="en" sz="1800"/>
              <a:t>Principal: Keith Altendorf</a:t>
            </a:r>
          </a:p>
          <a:p>
            <a:pPr lvl="0">
              <a:spcBef>
                <a:spcPts val="0"/>
              </a:spcBef>
              <a:buNone/>
            </a:pPr>
            <a:r>
              <a:t/>
            </a:r>
            <a:endParaRPr sz="1800"/>
          </a:p>
          <a:p>
            <a:pPr lvl="0">
              <a:spcBef>
                <a:spcPts val="0"/>
              </a:spcBef>
              <a:buNone/>
            </a:pPr>
            <a:r>
              <a:rPr lang="en" sz="1800"/>
              <a:t>If you will be absent due to illness, contact me via text: 701-555-5555</a:t>
            </a:r>
          </a:p>
          <a:p>
            <a:pPr lvl="0">
              <a:spcBef>
                <a:spcPts val="0"/>
              </a:spcBef>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260850" y="355800"/>
            <a:ext cx="8622300" cy="4609500"/>
          </a:xfrm>
          <a:prstGeom prst="rect">
            <a:avLst/>
          </a:prstGeom>
        </p:spPr>
        <p:txBody>
          <a:bodyPr anchorCtr="0" anchor="t" bIns="91425" lIns="91425" rIns="91425" wrap="square" tIns="91425">
            <a:noAutofit/>
          </a:bodyPr>
          <a:lstStyle/>
          <a:p>
            <a:pPr lvl="0" rtl="0">
              <a:spcBef>
                <a:spcPts val="0"/>
              </a:spcBef>
              <a:spcAft>
                <a:spcPts val="1000"/>
              </a:spcAft>
              <a:buNone/>
            </a:pPr>
            <a:r>
              <a:rPr lang="en">
                <a:solidFill>
                  <a:schemeClr val="accent5"/>
                </a:solidFill>
              </a:rPr>
              <a:t>Your</a:t>
            </a:r>
            <a:r>
              <a:rPr lang="en"/>
              <a:t> Colleagues.</a:t>
            </a:r>
          </a:p>
          <a:p>
            <a:pPr lvl="0" rtl="0">
              <a:spcBef>
                <a:spcPts val="0"/>
              </a:spcBef>
              <a:spcAft>
                <a:spcPts val="1000"/>
              </a:spcAft>
              <a:buNone/>
            </a:pPr>
            <a:r>
              <a:rPr lang="en" sz="1800"/>
              <a:t>Diana Schroeder, English Language Teacher (EL)</a:t>
            </a:r>
          </a:p>
          <a:p>
            <a:pPr lvl="0" rtl="0">
              <a:spcBef>
                <a:spcPts val="0"/>
              </a:spcBef>
              <a:spcAft>
                <a:spcPts val="1000"/>
              </a:spcAft>
              <a:buNone/>
            </a:pPr>
            <a:r>
              <a:rPr lang="en" sz="1800"/>
              <a:t>Chelsey Durr , Learning Disabilities Teacher (LD)</a:t>
            </a:r>
          </a:p>
          <a:p>
            <a:pPr lvl="0" rtl="0">
              <a:spcBef>
                <a:spcPts val="0"/>
              </a:spcBef>
              <a:spcAft>
                <a:spcPts val="1000"/>
              </a:spcAft>
              <a:buNone/>
            </a:pPr>
            <a:r>
              <a:rPr lang="en" sz="1800"/>
              <a:t>Melissa Frederick, Emotional Disabilities Teacher (ED)</a:t>
            </a:r>
          </a:p>
          <a:p>
            <a:pPr lvl="0" rtl="0">
              <a:spcBef>
                <a:spcPts val="0"/>
              </a:spcBef>
              <a:spcAft>
                <a:spcPts val="1000"/>
              </a:spcAft>
              <a:buNone/>
            </a:pPr>
            <a:r>
              <a:rPr lang="en" sz="1800"/>
              <a:t>Kia Moch, Speech Language Pathologist (SLP)</a:t>
            </a:r>
          </a:p>
          <a:p>
            <a:pPr lvl="0" rtl="0">
              <a:spcBef>
                <a:spcPts val="0"/>
              </a:spcBef>
              <a:spcAft>
                <a:spcPts val="1000"/>
              </a:spcAft>
              <a:buNone/>
            </a:pPr>
            <a:r>
              <a:rPr lang="en" sz="1800"/>
              <a:t>Heidi Roberts, School Counselor</a:t>
            </a:r>
          </a:p>
          <a:p>
            <a:pPr lvl="0" rtl="0">
              <a:spcBef>
                <a:spcPts val="0"/>
              </a:spcBef>
              <a:spcAft>
                <a:spcPts val="1000"/>
              </a:spcAft>
              <a:buNone/>
            </a:pPr>
            <a:r>
              <a:rPr lang="en" sz="1800"/>
              <a:t>Tami Spiros, School Counselor</a:t>
            </a:r>
          </a:p>
          <a:p>
            <a:pPr lvl="0" rtl="0">
              <a:spcBef>
                <a:spcPts val="0"/>
              </a:spcBef>
              <a:spcAft>
                <a:spcPts val="1000"/>
              </a:spcAft>
              <a:buNone/>
            </a:pPr>
            <a:r>
              <a:rPr lang="en" sz="1800"/>
              <a:t>Eric Steele, ED/ LD Strategist</a:t>
            </a:r>
          </a:p>
          <a:p>
            <a:pPr lvl="0" rtl="0">
              <a:spcBef>
                <a:spcPts val="0"/>
              </a:spcBef>
              <a:spcAft>
                <a:spcPts val="1000"/>
              </a:spcAft>
              <a:buNone/>
            </a:pPr>
            <a:r>
              <a:rPr lang="en" sz="1800"/>
              <a:t>Vickie Stutter , LD </a:t>
            </a:r>
          </a:p>
          <a:p>
            <a:pPr lvl="0" rtl="0">
              <a:spcBef>
                <a:spcPts val="0"/>
              </a:spcBef>
              <a:spcAft>
                <a:spcPts val="1000"/>
              </a:spcAft>
              <a:buNone/>
            </a:pPr>
            <a:r>
              <a:rPr b="0" lang="en" sz="1400"/>
              <a:t>Use your First Class email account to connect with a teacher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283100" y="712168"/>
            <a:ext cx="6244200" cy="1236000"/>
          </a:xfrm>
          <a:prstGeom prst="rect">
            <a:avLst/>
          </a:prstGeom>
        </p:spPr>
        <p:txBody>
          <a:bodyPr anchorCtr="0" anchor="ctr" bIns="91425" lIns="91425" rIns="91425" wrap="square" tIns="91425">
            <a:noAutofit/>
          </a:bodyPr>
          <a:lstStyle/>
          <a:p>
            <a:pPr lvl="0">
              <a:spcBef>
                <a:spcPts val="0"/>
              </a:spcBef>
              <a:buNone/>
            </a:pPr>
            <a:r>
              <a:rPr lang="en"/>
              <a:t>Administration Help</a:t>
            </a:r>
          </a:p>
        </p:txBody>
      </p:sp>
      <p:sp>
        <p:nvSpPr>
          <p:cNvPr id="116" name="Shape 116"/>
          <p:cNvSpPr txBox="1"/>
          <p:nvPr/>
        </p:nvSpPr>
        <p:spPr>
          <a:xfrm>
            <a:off x="392000" y="2233200"/>
            <a:ext cx="8255700" cy="2542200"/>
          </a:xfrm>
          <a:prstGeom prst="rect">
            <a:avLst/>
          </a:prstGeom>
          <a:noFill/>
          <a:ln>
            <a:noFill/>
          </a:ln>
        </p:spPr>
        <p:txBody>
          <a:bodyPr anchorCtr="0" anchor="t" bIns="91425" lIns="91425" rIns="91425" wrap="square" tIns="91425">
            <a:noAutofit/>
          </a:bodyPr>
          <a:lstStyle/>
          <a:p>
            <a:pPr lvl="0">
              <a:spcBef>
                <a:spcPts val="0"/>
              </a:spcBef>
              <a:buNone/>
            </a:pPr>
            <a:r>
              <a:rPr b="1" lang="en"/>
              <a:t>If you lose your badge:</a:t>
            </a:r>
            <a:r>
              <a:rPr lang="en"/>
              <a:t> Get a temporary one from the school secretary. Then call HR or put in a request via email to replace your badge.  If you know it is not sitting at home please report it immediately so that it cannot be used by anyone else. </a:t>
            </a:r>
          </a:p>
          <a:p>
            <a:pPr lvl="0">
              <a:spcBef>
                <a:spcPts val="0"/>
              </a:spcBef>
              <a:buNone/>
            </a:pPr>
            <a:r>
              <a:t/>
            </a:r>
            <a:endParaRPr/>
          </a:p>
          <a:p>
            <a:pPr lvl="0">
              <a:spcBef>
                <a:spcPts val="0"/>
              </a:spcBef>
              <a:buNone/>
            </a:pPr>
            <a:r>
              <a:rPr lang="en"/>
              <a:t>I</a:t>
            </a:r>
            <a:r>
              <a:rPr b="1" lang="en"/>
              <a:t>f you did not receive a paycheck or need to change information on your paycheck: </a:t>
            </a:r>
            <a:r>
              <a:rPr lang="en"/>
              <a:t>Contact the administration building downtown.  The number is: 701-857-4400, ask for Sarah.  See the next page to find the link to see your paycheck online. </a:t>
            </a:r>
          </a:p>
          <a:p>
            <a:pPr lvl="0">
              <a:spcBef>
                <a:spcPts val="0"/>
              </a:spcBef>
              <a:buNone/>
            </a:pPr>
            <a:r>
              <a:t/>
            </a:r>
            <a:endParaRPr/>
          </a:p>
          <a:p>
            <a:pPr lvl="0">
              <a:spcBef>
                <a:spcPts val="0"/>
              </a:spcBef>
              <a:buNone/>
            </a:pPr>
            <a:r>
              <a:rPr b="1" lang="en"/>
              <a:t>Cafeteria / Library: </a:t>
            </a:r>
            <a:r>
              <a:rPr lang="en"/>
              <a:t>The number ID that was given to you will allow you to check out books from the library and also pay for your meal in the cafeteria. </a:t>
            </a:r>
          </a:p>
          <a:p>
            <a:pPr lvl="0">
              <a:spcBef>
                <a:spcPts val="0"/>
              </a:spcBef>
              <a:buNone/>
            </a:pPr>
            <a:r>
              <a:t/>
            </a:r>
            <a:endParaRPr/>
          </a:p>
          <a:p>
            <a:pPr lvl="0">
              <a:spcBef>
                <a:spcPts val="0"/>
              </a:spcBef>
              <a:buNone/>
            </a:pPr>
            <a:r>
              <a:t/>
            </a:r>
            <a:endParaRPr/>
          </a:p>
          <a:p>
            <a:pPr lvl="0">
              <a:spcBef>
                <a:spcPts val="0"/>
              </a:spcBef>
              <a:buNone/>
            </a:pPr>
            <a:r>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Screenshot 2017-11-12 at 10.25.03 PM.png" id="121" name="Shape 121"/>
          <p:cNvPicPr preferRelativeResize="0"/>
          <p:nvPr/>
        </p:nvPicPr>
        <p:blipFill>
          <a:blip r:embed="rId3">
            <a:alphaModFix/>
          </a:blip>
          <a:stretch>
            <a:fillRect/>
          </a:stretch>
        </p:blipFill>
        <p:spPr>
          <a:xfrm>
            <a:off x="0" y="0"/>
            <a:ext cx="9039724" cy="5082349"/>
          </a:xfrm>
          <a:prstGeom prst="rect">
            <a:avLst/>
          </a:prstGeom>
          <a:noFill/>
          <a:ln>
            <a:noFill/>
          </a:ln>
        </p:spPr>
      </p:pic>
      <p:sp>
        <p:nvSpPr>
          <p:cNvPr id="122" name="Shape 122"/>
          <p:cNvSpPr/>
          <p:nvPr/>
        </p:nvSpPr>
        <p:spPr>
          <a:xfrm>
            <a:off x="3658650" y="2209450"/>
            <a:ext cx="4110000" cy="962100"/>
          </a:xfrm>
          <a:prstGeom prst="leftArrow">
            <a:avLst>
              <a:gd fmla="val 50000" name="adj1"/>
              <a:gd fmla="val 50000" name="adj2"/>
            </a:avLst>
          </a:prstGeom>
          <a:solidFill>
            <a:srgbClr val="D9D9D9"/>
          </a:solidFill>
          <a:ln cap="flat" cmpd="sng" w="381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         Click this link to see your paychecks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926550" y="162725"/>
            <a:ext cx="6877800" cy="4818049"/>
          </a:xfrm>
          <a:prstGeom prst="rect">
            <a:avLst/>
          </a:prstGeom>
          <a:noFill/>
          <a:ln>
            <a:noFill/>
          </a:ln>
        </p:spPr>
      </p:pic>
      <p:pic>
        <p:nvPicPr>
          <p:cNvPr descr="Piece of duct tape sticking a note to the slide" id="128" name="Shape 128"/>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29" name="Shape 129"/>
          <p:cNvSpPr txBox="1"/>
          <p:nvPr/>
        </p:nvSpPr>
        <p:spPr>
          <a:xfrm>
            <a:off x="2607425" y="841822"/>
            <a:ext cx="3432900" cy="762600"/>
          </a:xfrm>
          <a:prstGeom prst="rect">
            <a:avLst/>
          </a:prstGeom>
          <a:noFill/>
          <a:ln>
            <a:noFill/>
          </a:ln>
        </p:spPr>
        <p:txBody>
          <a:bodyPr anchorCtr="0" anchor="b" bIns="91425" lIns="91425" rIns="91425" wrap="square" tIns="91425">
            <a:noAutofit/>
          </a:bodyPr>
          <a:lstStyle/>
          <a:p>
            <a:pPr lvl="0" rtl="0" algn="ctr">
              <a:spcBef>
                <a:spcPts val="0"/>
              </a:spcBef>
              <a:buNone/>
            </a:pPr>
            <a:r>
              <a:rPr b="1" lang="en" sz="3000">
                <a:solidFill>
                  <a:schemeClr val="lt2"/>
                </a:solidFill>
                <a:latin typeface="Raleway"/>
                <a:ea typeface="Raleway"/>
                <a:cs typeface="Raleway"/>
                <a:sym typeface="Raleway"/>
              </a:rPr>
              <a:t>Section 2</a:t>
            </a:r>
          </a:p>
        </p:txBody>
      </p:sp>
      <p:sp>
        <p:nvSpPr>
          <p:cNvPr id="130" name="Shape 130"/>
          <p:cNvSpPr txBox="1"/>
          <p:nvPr>
            <p:ph idx="4294967295" type="title"/>
          </p:nvPr>
        </p:nvSpPr>
        <p:spPr>
          <a:xfrm>
            <a:off x="2530175" y="1361375"/>
            <a:ext cx="3587400" cy="3402000"/>
          </a:xfrm>
          <a:prstGeom prst="rect">
            <a:avLst/>
          </a:prstGeom>
        </p:spPr>
        <p:txBody>
          <a:bodyPr anchorCtr="0" anchor="t" bIns="91425" lIns="91425" rIns="91425" wrap="square" tIns="91425">
            <a:noAutofit/>
          </a:bodyPr>
          <a:lstStyle/>
          <a:p>
            <a:pPr lvl="0" rtl="0" algn="ctr">
              <a:lnSpc>
                <a:spcPct val="115000"/>
              </a:lnSpc>
              <a:spcBef>
                <a:spcPts val="0"/>
              </a:spcBef>
              <a:spcAft>
                <a:spcPts val="1600"/>
              </a:spcAft>
              <a:buNone/>
            </a:pPr>
            <a:r>
              <a:t/>
            </a:r>
            <a:endParaRPr sz="1700">
              <a:latin typeface="Lato"/>
              <a:ea typeface="Lato"/>
              <a:cs typeface="Lato"/>
              <a:sym typeface="Lato"/>
            </a:endParaRPr>
          </a:p>
          <a:p>
            <a:pPr lvl="0" rtl="0" algn="ctr">
              <a:lnSpc>
                <a:spcPct val="100000"/>
              </a:lnSpc>
              <a:spcBef>
                <a:spcPts val="0"/>
              </a:spcBef>
              <a:spcAft>
                <a:spcPts val="1600"/>
              </a:spcAft>
              <a:buNone/>
            </a:pPr>
            <a:r>
              <a:rPr b="0" lang="en" sz="1800">
                <a:latin typeface="Lato"/>
                <a:ea typeface="Lato"/>
                <a:cs typeface="Lato"/>
                <a:sym typeface="Lato"/>
              </a:rPr>
              <a:t>Confidentiality </a:t>
            </a:r>
          </a:p>
          <a:p>
            <a:pPr lvl="0" rtl="0" algn="ctr">
              <a:lnSpc>
                <a:spcPct val="100000"/>
              </a:lnSpc>
              <a:spcBef>
                <a:spcPts val="0"/>
              </a:spcBef>
              <a:spcAft>
                <a:spcPts val="1600"/>
              </a:spcAft>
              <a:buNone/>
            </a:pPr>
            <a:r>
              <a:rPr b="0" lang="en" sz="1800">
                <a:latin typeface="Lato"/>
                <a:ea typeface="Lato"/>
                <a:cs typeface="Lato"/>
                <a:sym typeface="Lato"/>
              </a:rPr>
              <a:t>Professionalism</a:t>
            </a:r>
          </a:p>
          <a:p>
            <a:pPr lvl="0" rtl="0" algn="ctr">
              <a:lnSpc>
                <a:spcPct val="100000"/>
              </a:lnSpc>
              <a:spcBef>
                <a:spcPts val="0"/>
              </a:spcBef>
              <a:spcAft>
                <a:spcPts val="1600"/>
              </a:spcAft>
              <a:buNone/>
            </a:pPr>
            <a:r>
              <a:rPr b="0" lang="en" sz="1800">
                <a:latin typeface="Lato"/>
                <a:ea typeface="Lato"/>
                <a:cs typeface="Lato"/>
                <a:sym typeface="Lato"/>
              </a:rPr>
              <a:t>Evaluations</a:t>
            </a:r>
          </a:p>
          <a:p>
            <a:pPr lvl="0" rtl="0" algn="ctr">
              <a:lnSpc>
                <a:spcPct val="100000"/>
              </a:lnSpc>
              <a:spcBef>
                <a:spcPts val="0"/>
              </a:spcBef>
              <a:spcAft>
                <a:spcPts val="1600"/>
              </a:spcAft>
              <a:buNone/>
            </a:pPr>
            <a:r>
              <a:rPr b="0" lang="en" sz="1800">
                <a:latin typeface="Lato"/>
                <a:ea typeface="Lato"/>
                <a:cs typeface="Lato"/>
                <a:sym typeface="Lato"/>
              </a:rPr>
              <a:t>Communication</a:t>
            </a:r>
          </a:p>
          <a:p>
            <a:pPr lvl="0" rtl="0">
              <a:lnSpc>
                <a:spcPct val="100000"/>
              </a:lnSpc>
              <a:spcBef>
                <a:spcPts val="0"/>
              </a:spcBef>
              <a:spcAft>
                <a:spcPts val="1600"/>
              </a:spcAft>
              <a:buNone/>
            </a:pPr>
            <a:r>
              <a:rPr b="0" lang="en" sz="1400">
                <a:latin typeface="Lato"/>
                <a:ea typeface="Lato"/>
                <a:cs typeface="Lato"/>
                <a:sym typeface="Lato"/>
              </a:rPr>
              <a:t>                                                                                                                      </a:t>
            </a: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